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317" r:id="rId7"/>
    <p:sldId id="340" r:id="rId8"/>
    <p:sldId id="346" r:id="rId9"/>
    <p:sldId id="352" r:id="rId10"/>
    <p:sldId id="343" r:id="rId11"/>
    <p:sldId id="350" r:id="rId12"/>
    <p:sldId id="353" r:id="rId13"/>
    <p:sldId id="347" r:id="rId14"/>
    <p:sldId id="345" r:id="rId15"/>
    <p:sldId id="28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MSAMI" initials="JM" lastIdx="1" clrIdx="0">
    <p:extLst>
      <p:ext uri="{19B8F6BF-5375-455C-9EA6-DF929625EA0E}">
        <p15:presenceInfo xmlns:p15="http://schemas.microsoft.com/office/powerpoint/2012/main" userId="S-1-5-21-989120576-247983735-990402492-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ECFF"/>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34" autoAdjust="0"/>
  </p:normalViewPr>
  <p:slideViewPr>
    <p:cSldViewPr>
      <p:cViewPr varScale="1">
        <p:scale>
          <a:sx n="80" d="100"/>
          <a:sy n="80" d="100"/>
        </p:scale>
        <p:origin x="13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020BD-AE20-402C-A057-6D097B98B286}" type="datetimeFigureOut">
              <a:rPr lang="en-GB" smtClean="0"/>
              <a:t>28/01/2020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39439-E138-4083-B687-F740BA9456CA}" type="slidenum">
              <a:rPr lang="en-GB" smtClean="0"/>
              <a:t>‹#›</a:t>
            </a:fld>
            <a:endParaRPr lang="en-GB"/>
          </a:p>
        </p:txBody>
      </p:sp>
    </p:spTree>
    <p:extLst>
      <p:ext uri="{BB962C8B-B14F-4D97-AF65-F5344CB8AC3E}">
        <p14:creationId xmlns:p14="http://schemas.microsoft.com/office/powerpoint/2010/main" val="395960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A39439-E138-4083-B687-F740BA9456CA}" type="slidenum">
              <a:rPr lang="en-GB" smtClean="0"/>
              <a:t>1</a:t>
            </a:fld>
            <a:endParaRPr lang="en-GB" dirty="0"/>
          </a:p>
        </p:txBody>
      </p:sp>
    </p:spTree>
    <p:extLst>
      <p:ext uri="{BB962C8B-B14F-4D97-AF65-F5344CB8AC3E}">
        <p14:creationId xmlns:p14="http://schemas.microsoft.com/office/powerpoint/2010/main" val="382747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Southern Export Corridor</a:t>
            </a:r>
            <a:r>
              <a:rPr lang="en-GB" sz="1200" kern="1200" dirty="0">
                <a:solidFill>
                  <a:schemeClr val="tx1"/>
                </a:solidFill>
                <a:effectLst/>
                <a:latin typeface="+mn-lt"/>
                <a:ea typeface="+mn-ea"/>
                <a:cs typeface="+mn-cs"/>
              </a:rPr>
              <a:t> — A largely agricultural corridor focusing on cereals, agroforestry, tea, coffee, pulses and horticulture. Coordinated by among others the Southern Agricultural Growth Corridor of Tanzania (SAGCOT), a Public Private Partnership (PPP) focusing on agriculture and infrastructure. The corridor links the port of Dar </a:t>
            </a:r>
            <a:r>
              <a:rPr lang="en-GB" sz="1200" kern="1200" dirty="0" err="1">
                <a:solidFill>
                  <a:schemeClr val="tx1"/>
                </a:solidFill>
                <a:effectLst/>
                <a:latin typeface="+mn-lt"/>
                <a:ea typeface="+mn-ea"/>
                <a:cs typeface="+mn-cs"/>
              </a:rPr>
              <a:t>es</a:t>
            </a:r>
            <a:r>
              <a:rPr lang="en-GB" sz="1200" kern="1200" dirty="0">
                <a:solidFill>
                  <a:schemeClr val="tx1"/>
                </a:solidFill>
                <a:effectLst/>
                <a:latin typeface="+mn-lt"/>
                <a:ea typeface="+mn-ea"/>
                <a:cs typeface="+mn-cs"/>
              </a:rPr>
              <a:t> Salaam and other areas in Tanzania with the countries Southern neighbours including Mozambique, Zambia and Malawi. Also used as transit for exports of Zambian Copper.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(ii) </a:t>
            </a:r>
            <a:r>
              <a:rPr lang="en-GB" sz="1200" b="1" kern="1200" dirty="0">
                <a:solidFill>
                  <a:schemeClr val="tx1"/>
                </a:solidFill>
                <a:effectLst/>
                <a:latin typeface="+mn-lt"/>
                <a:ea typeface="+mn-ea"/>
                <a:cs typeface="+mn-cs"/>
              </a:rPr>
              <a:t>Western Export Corridor</a:t>
            </a:r>
            <a:r>
              <a:rPr lang="en-GB" sz="1200" kern="1200" dirty="0">
                <a:solidFill>
                  <a:schemeClr val="tx1"/>
                </a:solidFill>
                <a:effectLst/>
                <a:latin typeface="+mn-lt"/>
                <a:ea typeface="+mn-ea"/>
                <a:cs typeface="+mn-cs"/>
              </a:rPr>
              <a:t>— Dominated by tobacco, pyrethrum, coffee, cotton, fisheries, agroforestry and minerals. Mainly serves the DR. Congo, Rwanda, Uganda and Burundi</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(iii) </a:t>
            </a:r>
            <a:r>
              <a:rPr lang="en-GB" sz="1200" b="1" kern="1200" dirty="0">
                <a:solidFill>
                  <a:schemeClr val="tx1"/>
                </a:solidFill>
                <a:effectLst/>
                <a:latin typeface="+mn-lt"/>
                <a:ea typeface="+mn-ea"/>
                <a:cs typeface="+mn-cs"/>
              </a:rPr>
              <a:t>Central Export Corridor</a:t>
            </a:r>
            <a:r>
              <a:rPr lang="en-GB" sz="1200" kern="1200" dirty="0">
                <a:solidFill>
                  <a:schemeClr val="tx1"/>
                </a:solidFill>
                <a:effectLst/>
                <a:latin typeface="+mn-lt"/>
                <a:ea typeface="+mn-ea"/>
                <a:cs typeface="+mn-cs"/>
              </a:rPr>
              <a:t>— a logistic hub due to its road and rail network linking other export corridors with the main port of Dar </a:t>
            </a:r>
            <a:r>
              <a:rPr lang="en-GB" sz="1200" kern="1200" dirty="0" err="1">
                <a:solidFill>
                  <a:schemeClr val="tx1"/>
                </a:solidFill>
                <a:effectLst/>
                <a:latin typeface="+mn-lt"/>
                <a:ea typeface="+mn-ea"/>
                <a:cs typeface="+mn-cs"/>
              </a:rPr>
              <a:t>es</a:t>
            </a:r>
            <a:r>
              <a:rPr lang="en-GB" sz="1200" kern="1200" dirty="0">
                <a:solidFill>
                  <a:schemeClr val="tx1"/>
                </a:solidFill>
                <a:effectLst/>
                <a:latin typeface="+mn-lt"/>
                <a:ea typeface="+mn-ea"/>
                <a:cs typeface="+mn-cs"/>
              </a:rPr>
              <a:t> Salaam. Has limited agriculture potential—nuts, some cereals and grapes— due to its semi-arid climate. Serves similar countries to Western Corridor. Coordinated by the Central Corridor Transit Transport Facilitation Agency (CCTFA)</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(iv) </a:t>
            </a:r>
            <a:r>
              <a:rPr lang="en-GB" sz="1200" b="1" kern="1200" dirty="0">
                <a:solidFill>
                  <a:schemeClr val="tx1"/>
                </a:solidFill>
                <a:effectLst/>
                <a:latin typeface="+mn-lt"/>
                <a:ea typeface="+mn-ea"/>
                <a:cs typeface="+mn-cs"/>
              </a:rPr>
              <a:t>Northern Export Corridor</a:t>
            </a:r>
            <a:r>
              <a:rPr lang="en-GB" sz="1200" kern="1200" dirty="0">
                <a:solidFill>
                  <a:schemeClr val="tx1"/>
                </a:solidFill>
                <a:effectLst/>
                <a:latin typeface="+mn-lt"/>
                <a:ea typeface="+mn-ea"/>
                <a:cs typeface="+mn-cs"/>
              </a:rPr>
              <a:t>—Coffee, tea, </a:t>
            </a:r>
            <a:r>
              <a:rPr lang="en-GB" sz="1200" kern="1200" dirty="0" err="1">
                <a:solidFill>
                  <a:schemeClr val="tx1"/>
                </a:solidFill>
                <a:effectLst/>
                <a:latin typeface="+mn-lt"/>
                <a:ea typeface="+mn-ea"/>
                <a:cs typeface="+mn-cs"/>
              </a:rPr>
              <a:t>horti</a:t>
            </a:r>
            <a:r>
              <a:rPr lang="en-GB" sz="1200" kern="1200" dirty="0">
                <a:solidFill>
                  <a:schemeClr val="tx1"/>
                </a:solidFill>
                <a:effectLst/>
                <a:latin typeface="+mn-lt"/>
                <a:ea typeface="+mn-ea"/>
                <a:cs typeface="+mn-cs"/>
              </a:rPr>
              <a:t> and floriculture. Links rest of Tanzania to Kenya. Has direct access to the international airport in Kilimanjaro and the Kenyan port of Mombasa</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 </a:t>
            </a:r>
            <a:r>
              <a:rPr lang="en-GB" sz="1200" b="1" kern="1200" dirty="0">
                <a:solidFill>
                  <a:schemeClr val="tx1"/>
                </a:solidFill>
                <a:effectLst/>
                <a:latin typeface="+mn-lt"/>
                <a:ea typeface="+mn-ea"/>
                <a:cs typeface="+mn-cs"/>
              </a:rPr>
              <a:t>Zanzibar-Pemba Export Corridor</a:t>
            </a:r>
            <a:r>
              <a:rPr lang="en-GB" sz="1200" kern="1200" dirty="0">
                <a:solidFill>
                  <a:schemeClr val="tx1"/>
                </a:solidFill>
                <a:effectLst/>
                <a:latin typeface="+mn-lt"/>
                <a:ea typeface="+mn-ea"/>
                <a:cs typeface="+mn-cs"/>
              </a:rPr>
              <a:t>—Spices (including cloves) and seaweed. Has potential to expand to natural gas and/oil. Has direct access to the Indian Ocean and close proximity with the international airport.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A39439-E138-4083-B687-F740BA9456CA}" type="slidenum">
              <a:rPr lang="en-GB" smtClean="0"/>
              <a:t>3</a:t>
            </a:fld>
            <a:endParaRPr lang="en-GB"/>
          </a:p>
        </p:txBody>
      </p:sp>
    </p:spTree>
    <p:extLst>
      <p:ext uri="{BB962C8B-B14F-4D97-AF65-F5344CB8AC3E}">
        <p14:creationId xmlns:p14="http://schemas.microsoft.com/office/powerpoint/2010/main" val="141768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90000"/>
              </a:lnSpc>
              <a:spcBef>
                <a:spcPts val="0"/>
              </a:spcBef>
              <a:spcAft>
                <a:spcPts val="0"/>
              </a:spcAft>
              <a:buClrTx/>
              <a:buSzPct val="85000"/>
              <a:buFont typeface="Arial" panose="020B0604020202020204" pitchFamily="34" charset="0"/>
              <a:buNone/>
              <a:tabLst/>
              <a:defRPr/>
            </a:pPr>
            <a:r>
              <a:rPr lang="en-GB" sz="1200" kern="1200" dirty="0">
                <a:solidFill>
                  <a:schemeClr val="tx1"/>
                </a:solidFill>
                <a:effectLst/>
                <a:latin typeface="+mn-lt"/>
                <a:ea typeface="+mn-ea"/>
                <a:cs typeface="+mn-cs"/>
              </a:rPr>
              <a:t>Tanzania’s export potential hampered by supply side constraints including: Inadequately coordinated trade and investment policies, poor and unreliable infrastructure, weak education and training, limited access and absorption of technology. These undermine the realisation of recent gains in labour market efficiency, institutional and macroeconomic environment to improve the competitiveness of productive sectors, including agriculture. </a:t>
            </a:r>
            <a:endParaRPr lang="en-US" sz="1200" kern="1200" dirty="0">
              <a:solidFill>
                <a:schemeClr val="tx1"/>
              </a:solidFill>
              <a:effectLst/>
              <a:latin typeface="+mn-lt"/>
              <a:ea typeface="+mn-ea"/>
              <a:cs typeface="+mn-cs"/>
            </a:endParaRPr>
          </a:p>
          <a:p>
            <a:pPr marL="914400" lvl="2" indent="0" algn="l">
              <a:lnSpc>
                <a:spcPct val="90000"/>
              </a:lnSpc>
              <a:buSzPct val="8500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61A39439-E138-4083-B687-F740BA9456CA}" type="slidenum">
              <a:rPr lang="en-GB" smtClean="0"/>
              <a:t>4</a:t>
            </a:fld>
            <a:endParaRPr lang="en-GB"/>
          </a:p>
        </p:txBody>
      </p:sp>
    </p:spTree>
    <p:extLst>
      <p:ext uri="{BB962C8B-B14F-4D97-AF65-F5344CB8AC3E}">
        <p14:creationId xmlns:p14="http://schemas.microsoft.com/office/powerpoint/2010/main" val="219627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cs typeface="Times New Roman" panose="02020603050405020304" pitchFamily="18" charset="0"/>
              </a:rPr>
              <a:t>In contrast to past trade and investment blueprints, the DTIS discusses concerns on Sanitary and Phytosanitary (SPS), Technical Barrier to Trade (TBT) as well as regulatory and other institutional bottlenecks hindering trade and investment in Mainland Tanzania and Zanzibar</a:t>
            </a:r>
            <a:endParaRPr lang="en-US" sz="1200" dirty="0"/>
          </a:p>
          <a:p>
            <a:endParaRPr lang="en-US" dirty="0"/>
          </a:p>
        </p:txBody>
      </p:sp>
      <p:sp>
        <p:nvSpPr>
          <p:cNvPr id="4" name="Slide Number Placeholder 3"/>
          <p:cNvSpPr>
            <a:spLocks noGrp="1"/>
          </p:cNvSpPr>
          <p:nvPr>
            <p:ph type="sldNum" sz="quarter" idx="10"/>
          </p:nvPr>
        </p:nvSpPr>
        <p:spPr/>
        <p:txBody>
          <a:bodyPr/>
          <a:lstStyle/>
          <a:p>
            <a:fld id="{61A39439-E138-4083-B687-F740BA9456CA}" type="slidenum">
              <a:rPr lang="en-GB" smtClean="0"/>
              <a:t>5</a:t>
            </a:fld>
            <a:endParaRPr lang="en-GB"/>
          </a:p>
        </p:txBody>
      </p:sp>
    </p:spTree>
    <p:extLst>
      <p:ext uri="{BB962C8B-B14F-4D97-AF65-F5344CB8AC3E}">
        <p14:creationId xmlns:p14="http://schemas.microsoft.com/office/powerpoint/2010/main" val="333403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39439-E138-4083-B687-F740BA9456CA}" type="slidenum">
              <a:rPr lang="en-GB" smtClean="0"/>
              <a:t>7</a:t>
            </a:fld>
            <a:endParaRPr lang="en-GB"/>
          </a:p>
        </p:txBody>
      </p:sp>
    </p:spTree>
    <p:extLst>
      <p:ext uri="{BB962C8B-B14F-4D97-AF65-F5344CB8AC3E}">
        <p14:creationId xmlns:p14="http://schemas.microsoft.com/office/powerpoint/2010/main" val="383978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39439-E138-4083-B687-F740BA9456CA}" type="slidenum">
              <a:rPr lang="en-GB" smtClean="0"/>
              <a:t>8</a:t>
            </a:fld>
            <a:endParaRPr lang="en-GB"/>
          </a:p>
        </p:txBody>
      </p:sp>
    </p:spTree>
    <p:extLst>
      <p:ext uri="{BB962C8B-B14F-4D97-AF65-F5344CB8AC3E}">
        <p14:creationId xmlns:p14="http://schemas.microsoft.com/office/powerpoint/2010/main" val="386047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39439-E138-4083-B687-F740BA9456CA}" type="slidenum">
              <a:rPr lang="en-GB" smtClean="0"/>
              <a:t>9</a:t>
            </a:fld>
            <a:endParaRPr lang="en-GB"/>
          </a:p>
        </p:txBody>
      </p:sp>
    </p:spTree>
    <p:extLst>
      <p:ext uri="{BB962C8B-B14F-4D97-AF65-F5344CB8AC3E}">
        <p14:creationId xmlns:p14="http://schemas.microsoft.com/office/powerpoint/2010/main" val="71402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39439-E138-4083-B687-F740BA9456CA}" type="slidenum">
              <a:rPr lang="en-GB" smtClean="0"/>
              <a:t>11</a:t>
            </a:fld>
            <a:endParaRPr lang="en-GB"/>
          </a:p>
        </p:txBody>
      </p:sp>
    </p:spTree>
    <p:extLst>
      <p:ext uri="{BB962C8B-B14F-4D97-AF65-F5344CB8AC3E}">
        <p14:creationId xmlns:p14="http://schemas.microsoft.com/office/powerpoint/2010/main" val="209849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49B2DDA-EA7F-4C6C-8F8E-3B5BFDEFDB9B}" type="datetime1">
              <a:rPr lang="en-US" smtClean="0"/>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8E403E-1BF0-469D-A93C-635C1B988100}" type="slidenum">
              <a:rPr lang="en-US"/>
              <a:pPr>
                <a:defRPr/>
              </a:pPr>
              <a:t>‹#›</a:t>
            </a:fld>
            <a:endParaRPr lang="en-US"/>
          </a:p>
        </p:txBody>
      </p:sp>
    </p:spTree>
    <p:extLst>
      <p:ext uri="{BB962C8B-B14F-4D97-AF65-F5344CB8AC3E}">
        <p14:creationId xmlns:p14="http://schemas.microsoft.com/office/powerpoint/2010/main" val="394429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BA0C56-86A0-4CFF-BDF1-2C3EDE266781}" type="datetime1">
              <a:rPr lang="en-US" smtClean="0"/>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BBE0FF-CAF0-41F2-984B-5C82CDDA429F}" type="slidenum">
              <a:rPr lang="en-US"/>
              <a:pPr>
                <a:defRPr/>
              </a:pPr>
              <a:t>‹#›</a:t>
            </a:fld>
            <a:endParaRPr lang="en-US"/>
          </a:p>
        </p:txBody>
      </p:sp>
    </p:spTree>
    <p:extLst>
      <p:ext uri="{BB962C8B-B14F-4D97-AF65-F5344CB8AC3E}">
        <p14:creationId xmlns:p14="http://schemas.microsoft.com/office/powerpoint/2010/main" val="235711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4E308D-0031-4A24-9A91-C22F3752D73F}" type="datetime1">
              <a:rPr lang="en-US" smtClean="0"/>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B3166E-D246-45C0-AAFC-DAD6E9F7FD39}" type="slidenum">
              <a:rPr lang="en-US"/>
              <a:pPr>
                <a:defRPr/>
              </a:pPr>
              <a:t>‹#›</a:t>
            </a:fld>
            <a:endParaRPr lang="en-US"/>
          </a:p>
        </p:txBody>
      </p:sp>
    </p:spTree>
    <p:extLst>
      <p:ext uri="{BB962C8B-B14F-4D97-AF65-F5344CB8AC3E}">
        <p14:creationId xmlns:p14="http://schemas.microsoft.com/office/powerpoint/2010/main" val="234212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D7F0F9-1E72-4BF3-9232-8ED2E4759E22}" type="datetime1">
              <a:rPr lang="en-US" smtClean="0"/>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0F3A9-3CAE-446D-AA40-547A730FDA85}" type="slidenum">
              <a:rPr lang="en-US"/>
              <a:pPr>
                <a:defRPr/>
              </a:pPr>
              <a:t>‹#›</a:t>
            </a:fld>
            <a:endParaRPr lang="en-US"/>
          </a:p>
        </p:txBody>
      </p:sp>
    </p:spTree>
    <p:extLst>
      <p:ext uri="{BB962C8B-B14F-4D97-AF65-F5344CB8AC3E}">
        <p14:creationId xmlns:p14="http://schemas.microsoft.com/office/powerpoint/2010/main" val="27260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CC26D3A-F298-4B67-8FA4-D85082A2EA5E}" type="datetime1">
              <a:rPr lang="en-US" smtClean="0"/>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779BF-935E-4E76-871D-05E70AD822CD}" type="slidenum">
              <a:rPr lang="en-US"/>
              <a:pPr>
                <a:defRPr/>
              </a:pPr>
              <a:t>‹#›</a:t>
            </a:fld>
            <a:endParaRPr lang="en-US"/>
          </a:p>
        </p:txBody>
      </p:sp>
    </p:spTree>
    <p:extLst>
      <p:ext uri="{BB962C8B-B14F-4D97-AF65-F5344CB8AC3E}">
        <p14:creationId xmlns:p14="http://schemas.microsoft.com/office/powerpoint/2010/main" val="29605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9BFA59-76D5-47ED-BC6A-C8EC605AFD3A}" type="datetime1">
              <a:rPr lang="en-US" smtClean="0"/>
              <a:t>1/28/2020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D02EEC-B667-4928-8F70-210F60831DD8}" type="slidenum">
              <a:rPr lang="en-US"/>
              <a:pPr>
                <a:defRPr/>
              </a:pPr>
              <a:t>‹#›</a:t>
            </a:fld>
            <a:endParaRPr lang="en-US"/>
          </a:p>
        </p:txBody>
      </p:sp>
    </p:spTree>
    <p:extLst>
      <p:ext uri="{BB962C8B-B14F-4D97-AF65-F5344CB8AC3E}">
        <p14:creationId xmlns:p14="http://schemas.microsoft.com/office/powerpoint/2010/main" val="349168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9E2830-2437-469B-ADC5-222D5840E4B0}" type="datetime1">
              <a:rPr lang="en-US" smtClean="0"/>
              <a:t>1/28/2020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CBA017-4EFF-4339-9C8F-7ED8E7B219CC}" type="slidenum">
              <a:rPr lang="en-US"/>
              <a:pPr>
                <a:defRPr/>
              </a:pPr>
              <a:t>‹#›</a:t>
            </a:fld>
            <a:endParaRPr lang="en-US"/>
          </a:p>
        </p:txBody>
      </p:sp>
    </p:spTree>
    <p:extLst>
      <p:ext uri="{BB962C8B-B14F-4D97-AF65-F5344CB8AC3E}">
        <p14:creationId xmlns:p14="http://schemas.microsoft.com/office/powerpoint/2010/main" val="119261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CE1C833-44E6-4EF1-BD2B-1EABBE822F4C}" type="datetime1">
              <a:rPr lang="en-US" smtClean="0"/>
              <a:t>1/28/2020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0B10D2-83BC-4E8A-9F85-B6C0F6FAD4BD}" type="slidenum">
              <a:rPr lang="en-US"/>
              <a:pPr>
                <a:defRPr/>
              </a:pPr>
              <a:t>‹#›</a:t>
            </a:fld>
            <a:endParaRPr lang="en-US"/>
          </a:p>
        </p:txBody>
      </p:sp>
    </p:spTree>
    <p:extLst>
      <p:ext uri="{BB962C8B-B14F-4D97-AF65-F5344CB8AC3E}">
        <p14:creationId xmlns:p14="http://schemas.microsoft.com/office/powerpoint/2010/main" val="388163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387F1C-2F99-4B48-9D05-407599CBCA57}" type="datetime1">
              <a:rPr lang="en-US" smtClean="0"/>
              <a:t>1/28/2020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F6AD46-85FF-48BE-BE1B-682E0FE21675}" type="slidenum">
              <a:rPr lang="en-US"/>
              <a:pPr>
                <a:defRPr/>
              </a:pPr>
              <a:t>‹#›</a:t>
            </a:fld>
            <a:endParaRPr lang="en-US"/>
          </a:p>
        </p:txBody>
      </p:sp>
    </p:spTree>
    <p:extLst>
      <p:ext uri="{BB962C8B-B14F-4D97-AF65-F5344CB8AC3E}">
        <p14:creationId xmlns:p14="http://schemas.microsoft.com/office/powerpoint/2010/main" val="14114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55F7B5-8004-4863-8741-3374E4F6B055}" type="datetime1">
              <a:rPr lang="en-US" smtClean="0"/>
              <a:t>1/28/2020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C21413-187B-4C04-966B-3907923E6BAD}" type="slidenum">
              <a:rPr lang="en-US"/>
              <a:pPr>
                <a:defRPr/>
              </a:pPr>
              <a:t>‹#›</a:t>
            </a:fld>
            <a:endParaRPr lang="en-US"/>
          </a:p>
        </p:txBody>
      </p:sp>
    </p:spTree>
    <p:extLst>
      <p:ext uri="{BB962C8B-B14F-4D97-AF65-F5344CB8AC3E}">
        <p14:creationId xmlns:p14="http://schemas.microsoft.com/office/powerpoint/2010/main" val="19977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B67AC4-C273-4A2D-AF35-220F7FC9026A}" type="datetime1">
              <a:rPr lang="en-US" smtClean="0"/>
              <a:t>1/28/2020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F1E2B7-3714-4F85-B95A-1093E24F8028}" type="slidenum">
              <a:rPr lang="en-US"/>
              <a:pPr>
                <a:defRPr/>
              </a:pPr>
              <a:t>‹#›</a:t>
            </a:fld>
            <a:endParaRPr lang="en-US"/>
          </a:p>
        </p:txBody>
      </p:sp>
    </p:spTree>
    <p:extLst>
      <p:ext uri="{BB962C8B-B14F-4D97-AF65-F5344CB8AC3E}">
        <p14:creationId xmlns:p14="http://schemas.microsoft.com/office/powerpoint/2010/main" val="206631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8F61D4A-027C-4DDD-9EF6-12E2AE53E015}" type="datetime1">
              <a:rPr lang="en-US" smtClean="0"/>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206C17F-8EE1-40EC-9AB2-0DD60681B6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47893"/>
            <a:ext cx="2428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r="1646"/>
          <a:stretch>
            <a:fillRect/>
          </a:stretch>
        </p:blipFill>
        <p:spPr bwMode="auto">
          <a:xfrm>
            <a:off x="0" y="41148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
          <p:cNvPicPr>
            <a:picLocks noChangeAspect="1" noChangeArrowheads="1"/>
          </p:cNvPicPr>
          <p:nvPr/>
        </p:nvPicPr>
        <p:blipFill>
          <a:blip r:embed="rId4">
            <a:extLst>
              <a:ext uri="{28A0092B-C50C-407E-A947-70E740481C1C}">
                <a14:useLocalDpi xmlns:a14="http://schemas.microsoft.com/office/drawing/2010/main" val="0"/>
              </a:ext>
            </a:extLst>
          </a:blip>
          <a:srcRect r="1646"/>
          <a:stretch>
            <a:fillRect/>
          </a:stretch>
        </p:blipFill>
        <p:spPr bwMode="auto">
          <a:xfrm>
            <a:off x="3748436" y="7978570"/>
            <a:ext cx="4939388" cy="176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itle 1"/>
          <p:cNvSpPr>
            <a:spLocks noGrp="1"/>
          </p:cNvSpPr>
          <p:nvPr>
            <p:ph type="ctrTitle"/>
          </p:nvPr>
        </p:nvSpPr>
        <p:spPr>
          <a:xfrm>
            <a:off x="314325" y="1219200"/>
            <a:ext cx="7948613" cy="3613152"/>
          </a:xfrm>
        </p:spPr>
        <p:txBody>
          <a:bodyPr/>
          <a:lstStyle/>
          <a:p>
            <a:pPr>
              <a:lnSpc>
                <a:spcPct val="90000"/>
              </a:lnSpc>
            </a:pPr>
            <a:br>
              <a:rPr lang="en-GB" sz="2800" b="1">
                <a:solidFill>
                  <a:schemeClr val="accent1"/>
                </a:solidFill>
                <a:latin typeface="Helvetica"/>
              </a:rPr>
            </a:br>
            <a:br>
              <a:rPr lang="en-GB" sz="2800" b="1">
                <a:solidFill>
                  <a:schemeClr val="accent1"/>
                </a:solidFill>
                <a:latin typeface="Helvetica"/>
              </a:rPr>
            </a:br>
            <a:br>
              <a:rPr lang="en-GB" sz="1800"/>
            </a:br>
            <a:r>
              <a:rPr lang="en-GB" sz="1800"/>
              <a:t>							</a:t>
            </a:r>
            <a:br>
              <a:rPr lang="en-GB" sz="1800"/>
            </a:br>
            <a:br>
              <a:rPr lang="en-GB" sz="1800"/>
            </a:br>
            <a:r>
              <a:rPr lang="en-US" sz="3200" b="1">
                <a:solidFill>
                  <a:schemeClr val="accent1"/>
                </a:solidFill>
                <a:latin typeface="+mn-lt"/>
              </a:rPr>
              <a:t>Competitiveness and Diversification Along Key Export Corridors and Investment Climate for Value Chain Development</a:t>
            </a:r>
            <a:br>
              <a:rPr lang="en-GB" sz="3200" b="1">
                <a:solidFill>
                  <a:schemeClr val="accent1"/>
                </a:solidFill>
                <a:latin typeface="+mn-lt"/>
              </a:rPr>
            </a:br>
            <a:br>
              <a:rPr lang="en-GB" sz="1800"/>
            </a:br>
            <a:br>
              <a:rPr lang="en-GB" sz="1800"/>
            </a:br>
            <a:r>
              <a:rPr lang="en-CA" sz="2800">
                <a:solidFill>
                  <a:schemeClr val="tx2"/>
                </a:solidFill>
                <a:latin typeface="+mn-lt"/>
              </a:rPr>
              <a:t>Donald Mmari</a:t>
            </a:r>
            <a:br>
              <a:rPr lang="en-CA" sz="2800">
                <a:solidFill>
                  <a:schemeClr val="tx2"/>
                </a:solidFill>
                <a:latin typeface="+mn-lt"/>
              </a:rPr>
            </a:br>
            <a:br>
              <a:rPr lang="en-CA" sz="2400">
                <a:solidFill>
                  <a:schemeClr val="tx2"/>
                </a:solidFill>
                <a:latin typeface="+mn-lt"/>
              </a:rPr>
            </a:br>
            <a:r>
              <a:rPr lang="en-US" sz="2400">
                <a:solidFill>
                  <a:schemeClr val="tx2"/>
                </a:solidFill>
                <a:latin typeface="+mn-lt"/>
              </a:rPr>
              <a:t>KNOWLEDGE SHARING ON TRADE AND INVESTMENT </a:t>
            </a:r>
            <a:br>
              <a:rPr lang="en-US" sz="2400">
                <a:solidFill>
                  <a:schemeClr val="tx2"/>
                </a:solidFill>
                <a:latin typeface="+mn-lt"/>
              </a:rPr>
            </a:br>
            <a:r>
              <a:rPr lang="en-US" sz="2400">
                <a:solidFill>
                  <a:schemeClr val="tx2"/>
                </a:solidFill>
                <a:latin typeface="+mn-lt"/>
              </a:rPr>
              <a:t>“GOOD PRACTICES II”</a:t>
            </a:r>
            <a:r>
              <a:rPr lang="en-CA" sz="2800">
                <a:solidFill>
                  <a:schemeClr val="tx2"/>
                </a:solidFill>
                <a:latin typeface="+mn-lt"/>
              </a:rPr>
              <a:t>, </a:t>
            </a:r>
            <a:br>
              <a:rPr lang="en-CA" sz="2800">
                <a:solidFill>
                  <a:schemeClr val="tx2"/>
                </a:solidFill>
                <a:latin typeface="+mn-lt"/>
              </a:rPr>
            </a:br>
            <a:br>
              <a:rPr lang="en-CA" sz="2800">
                <a:solidFill>
                  <a:schemeClr val="tx2"/>
                </a:solidFill>
                <a:latin typeface="+mn-lt"/>
              </a:rPr>
            </a:br>
            <a:r>
              <a:rPr lang="en-CA" sz="2800">
                <a:solidFill>
                  <a:schemeClr val="tx2"/>
                </a:solidFill>
                <a:latin typeface="+mn-lt"/>
              </a:rPr>
              <a:t>ACP House, Brussels, Belgium</a:t>
            </a:r>
            <a:br>
              <a:rPr lang="en-CA" sz="2800">
                <a:solidFill>
                  <a:schemeClr val="tx2"/>
                </a:solidFill>
                <a:latin typeface="+mn-lt"/>
              </a:rPr>
            </a:br>
            <a:br>
              <a:rPr lang="en-CA" sz="2800">
                <a:solidFill>
                  <a:schemeClr val="tx2"/>
                </a:solidFill>
                <a:latin typeface="+mn-lt"/>
              </a:rPr>
            </a:br>
            <a:r>
              <a:rPr lang="en-CA" sz="2800">
                <a:solidFill>
                  <a:schemeClr val="tx2"/>
                </a:solidFill>
                <a:latin typeface="+mn-lt"/>
              </a:rPr>
              <a:t>5</a:t>
            </a:r>
            <a:r>
              <a:rPr lang="en-CA" sz="2800" baseline="30000">
                <a:solidFill>
                  <a:schemeClr val="tx2"/>
                </a:solidFill>
                <a:latin typeface="+mn-lt"/>
              </a:rPr>
              <a:t>th</a:t>
            </a:r>
            <a:r>
              <a:rPr lang="en-CA" sz="2800">
                <a:solidFill>
                  <a:schemeClr val="tx2"/>
                </a:solidFill>
                <a:latin typeface="+mn-lt"/>
              </a:rPr>
              <a:t> February 2020</a:t>
            </a:r>
            <a:br>
              <a:rPr lang="en-CA" sz="2800">
                <a:solidFill>
                  <a:schemeClr val="tx2"/>
                </a:solidFill>
                <a:latin typeface="+mn-lt"/>
              </a:rPr>
            </a:br>
            <a:br>
              <a:rPr lang="en-CA" sz="2800" b="1" spc="50">
                <a:latin typeface="+mn-lt"/>
                <a:cs typeface="Georgia"/>
              </a:rPr>
            </a:br>
            <a:endParaRPr lang="en-US" sz="2800" dirty="0">
              <a:solidFill>
                <a:schemeClr val="tx2"/>
              </a:solidFill>
              <a:latin typeface="+mn-lt"/>
            </a:endParaRPr>
          </a:p>
        </p:txBody>
      </p:sp>
      <p:sp>
        <p:nvSpPr>
          <p:cNvPr id="2" name="Slide Number Placeholder 1">
            <a:extLst>
              <a:ext uri="{FF2B5EF4-FFF2-40B4-BE49-F238E27FC236}">
                <a16:creationId xmlns:a16="http://schemas.microsoft.com/office/drawing/2014/main" id="{F119E0FC-4140-49A0-9779-88B02FD4A6E0}"/>
              </a:ext>
            </a:extLst>
          </p:cNvPr>
          <p:cNvSpPr>
            <a:spLocks noGrp="1"/>
          </p:cNvSpPr>
          <p:nvPr>
            <p:ph type="sldNum" sz="quarter" idx="12"/>
          </p:nvPr>
        </p:nvSpPr>
        <p:spPr/>
        <p:txBody>
          <a:bodyPr/>
          <a:lstStyle/>
          <a:p>
            <a:pPr>
              <a:defRPr/>
            </a:pPr>
            <a:fld id="{4F8E403E-1BF0-469D-A93C-635C1B988100}" type="slidenum">
              <a:rPr lang="en-US" smtClean="0"/>
              <a:pPr>
                <a:defRPr/>
              </a:pPr>
              <a:t>1</a:t>
            </a:fld>
            <a:endParaRPr lang="en-US"/>
          </a:p>
        </p:txBody>
      </p:sp>
      <p:pic>
        <p:nvPicPr>
          <p:cNvPr id="3" name="Picture 2">
            <a:extLst>
              <a:ext uri="{FF2B5EF4-FFF2-40B4-BE49-F238E27FC236}">
                <a16:creationId xmlns:a16="http://schemas.microsoft.com/office/drawing/2014/main" id="{3DF7F88E-D3B2-49A3-A106-4DB074B3FA1E}"/>
              </a:ext>
            </a:extLst>
          </p:cNvPr>
          <p:cNvPicPr>
            <a:picLocks noChangeAspect="1"/>
          </p:cNvPicPr>
          <p:nvPr/>
        </p:nvPicPr>
        <p:blipFill>
          <a:blip r:embed="rId5"/>
          <a:stretch>
            <a:fillRect/>
          </a:stretch>
        </p:blipFill>
        <p:spPr>
          <a:xfrm>
            <a:off x="2526022" y="6080686"/>
            <a:ext cx="5730737" cy="853514"/>
          </a:xfrm>
          <a:prstGeom prst="rect">
            <a:avLst/>
          </a:prstGeom>
        </p:spPr>
      </p:pic>
      <p:pic>
        <p:nvPicPr>
          <p:cNvPr id="4" name="Picture 3">
            <a:extLst>
              <a:ext uri="{FF2B5EF4-FFF2-40B4-BE49-F238E27FC236}">
                <a16:creationId xmlns:a16="http://schemas.microsoft.com/office/drawing/2014/main" id="{E09907DC-130F-469D-AAE7-BDD5B4FCA24B}"/>
              </a:ext>
            </a:extLst>
          </p:cNvPr>
          <p:cNvPicPr>
            <a:picLocks noChangeAspect="1"/>
          </p:cNvPicPr>
          <p:nvPr/>
        </p:nvPicPr>
        <p:blipFill>
          <a:blip r:embed="rId6"/>
          <a:stretch>
            <a:fillRect/>
          </a:stretch>
        </p:blipFill>
        <p:spPr>
          <a:xfrm>
            <a:off x="3072487" y="26993"/>
            <a:ext cx="5169856" cy="9815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7775-7DD6-4742-82C9-9D5E1C9F5341}"/>
              </a:ext>
            </a:extLst>
          </p:cNvPr>
          <p:cNvSpPr>
            <a:spLocks noGrp="1"/>
          </p:cNvSpPr>
          <p:nvPr>
            <p:ph type="title"/>
          </p:nvPr>
        </p:nvSpPr>
        <p:spPr>
          <a:xfrm>
            <a:off x="84438" y="1269962"/>
            <a:ext cx="8229600" cy="1143000"/>
          </a:xfrm>
        </p:spPr>
        <p:txBody>
          <a:bodyPr/>
          <a:lstStyle/>
          <a:p>
            <a:r>
              <a:rPr lang="en-GB" sz="3600" dirty="0">
                <a:solidFill>
                  <a:srgbClr val="0070C0"/>
                </a:solidFill>
              </a:rPr>
              <a:t>Constraints to competitiveness</a:t>
            </a:r>
          </a:p>
        </p:txBody>
      </p:sp>
      <p:sp>
        <p:nvSpPr>
          <p:cNvPr id="6" name="Content Placeholder 5">
            <a:extLst>
              <a:ext uri="{FF2B5EF4-FFF2-40B4-BE49-F238E27FC236}">
                <a16:creationId xmlns:a16="http://schemas.microsoft.com/office/drawing/2014/main" id="{7B5369F0-4384-4165-B466-13404D26F403}"/>
              </a:ext>
            </a:extLst>
          </p:cNvPr>
          <p:cNvSpPr>
            <a:spLocks noGrp="1"/>
          </p:cNvSpPr>
          <p:nvPr>
            <p:ph idx="1"/>
          </p:nvPr>
        </p:nvSpPr>
        <p:spPr>
          <a:xfrm>
            <a:off x="160638" y="2149475"/>
            <a:ext cx="8382000" cy="4708525"/>
          </a:xfrm>
        </p:spPr>
        <p:txBody>
          <a:bodyPr/>
          <a:lstStyle/>
          <a:p>
            <a:pPr marL="914400" lvl="1" indent="-457200">
              <a:lnSpc>
                <a:spcPct val="90000"/>
              </a:lnSpc>
              <a:buClr>
                <a:srgbClr val="C00000"/>
              </a:buClr>
              <a:buSzPct val="85000"/>
              <a:buFont typeface="Arial" panose="020B0604020202020204" pitchFamily="34" charset="0"/>
              <a:buChar char="•"/>
            </a:pPr>
            <a:r>
              <a:rPr lang="en-GB" sz="2400" dirty="0">
                <a:solidFill>
                  <a:schemeClr val="tx2">
                    <a:lumMod val="50000"/>
                  </a:schemeClr>
                </a:solidFill>
                <a:cs typeface="Times New Roman" panose="02020603050405020304" pitchFamily="18" charset="0"/>
              </a:rPr>
              <a:t>Over regulation- multiplicity of permits and fees, easing with ongoing reforms but more efforts needed</a:t>
            </a:r>
          </a:p>
          <a:p>
            <a:pPr marL="914400" lvl="1" indent="-457200">
              <a:lnSpc>
                <a:spcPct val="90000"/>
              </a:lnSpc>
              <a:buClr>
                <a:srgbClr val="C00000"/>
              </a:buClr>
              <a:buSzPct val="85000"/>
              <a:buFont typeface="Arial" panose="020B0604020202020204" pitchFamily="34" charset="0"/>
              <a:buChar char="•"/>
            </a:pPr>
            <a:r>
              <a:rPr lang="en-GB" sz="2400" dirty="0">
                <a:solidFill>
                  <a:schemeClr val="tx2">
                    <a:lumMod val="50000"/>
                  </a:schemeClr>
                </a:solidFill>
                <a:cs typeface="Times New Roman" panose="02020603050405020304" pitchFamily="18" charset="0"/>
              </a:rPr>
              <a:t>Stringent and costly process of  compliance with standards</a:t>
            </a:r>
          </a:p>
          <a:p>
            <a:pPr marL="914400" lvl="1" indent="-457200">
              <a:lnSpc>
                <a:spcPct val="90000"/>
              </a:lnSpc>
              <a:buClr>
                <a:srgbClr val="C00000"/>
              </a:buClr>
              <a:buSzPct val="85000"/>
              <a:buFont typeface="Arial" panose="020B0604020202020204" pitchFamily="34" charset="0"/>
              <a:buChar char="•"/>
            </a:pPr>
            <a:r>
              <a:rPr lang="en-GB" sz="2400" dirty="0">
                <a:solidFill>
                  <a:schemeClr val="tx2">
                    <a:lumMod val="50000"/>
                  </a:schemeClr>
                </a:solidFill>
                <a:cs typeface="Times New Roman" panose="02020603050405020304" pitchFamily="18" charset="0"/>
              </a:rPr>
              <a:t>Quality and costs of logistic services</a:t>
            </a:r>
          </a:p>
          <a:p>
            <a:pPr marL="914400" lvl="1" indent="-457200">
              <a:lnSpc>
                <a:spcPct val="90000"/>
              </a:lnSpc>
              <a:buClr>
                <a:srgbClr val="C00000"/>
              </a:buClr>
              <a:buSzPct val="85000"/>
              <a:buFont typeface="Arial" panose="020B0604020202020204" pitchFamily="34" charset="0"/>
              <a:buChar char="•"/>
            </a:pPr>
            <a:r>
              <a:rPr lang="en-GB" sz="2400" dirty="0">
                <a:solidFill>
                  <a:schemeClr val="tx2">
                    <a:lumMod val="50000"/>
                  </a:schemeClr>
                </a:solidFill>
                <a:cs typeface="Times New Roman" panose="02020603050405020304" pitchFamily="18" charset="0"/>
              </a:rPr>
              <a:t>Other policy and institutional barriers</a:t>
            </a:r>
          </a:p>
          <a:p>
            <a:pPr marL="914400" lvl="1" indent="-457200">
              <a:lnSpc>
                <a:spcPct val="90000"/>
              </a:lnSpc>
              <a:buClr>
                <a:srgbClr val="C00000"/>
              </a:buClr>
              <a:buSzPct val="85000"/>
              <a:buFont typeface="Arial" panose="020B0604020202020204" pitchFamily="34" charset="0"/>
              <a:buChar char="•"/>
            </a:pPr>
            <a:endParaRPr lang="en-GB" sz="2400" dirty="0">
              <a:solidFill>
                <a:schemeClr val="tx2">
                  <a:lumMod val="50000"/>
                </a:schemeClr>
              </a:solidFill>
              <a:cs typeface="Times New Roman" panose="02020603050405020304" pitchFamily="18" charset="0"/>
            </a:endParaRPr>
          </a:p>
          <a:p>
            <a:pPr marL="914400" lvl="1" indent="-457200">
              <a:lnSpc>
                <a:spcPct val="90000"/>
              </a:lnSpc>
              <a:buClr>
                <a:srgbClr val="C00000"/>
              </a:buClr>
              <a:buSzPct val="85000"/>
              <a:buFont typeface="Arial" panose="020B0604020202020204" pitchFamily="34" charset="0"/>
              <a:buChar char="•"/>
            </a:pPr>
            <a:endParaRPr lang="en-GB" sz="2400" dirty="0">
              <a:solidFill>
                <a:schemeClr val="tx2">
                  <a:lumMod val="50000"/>
                </a:schemeClr>
              </a:solidFill>
              <a:cs typeface="Times New Roman" panose="02020603050405020304" pitchFamily="18" charset="0"/>
            </a:endParaRPr>
          </a:p>
          <a:p>
            <a:pPr marL="914400" lvl="1" indent="-457200">
              <a:lnSpc>
                <a:spcPct val="90000"/>
              </a:lnSpc>
              <a:buClr>
                <a:srgbClr val="C00000"/>
              </a:buClr>
              <a:buSzPct val="85000"/>
              <a:buFont typeface="Arial" panose="020B0604020202020204" pitchFamily="34" charset="0"/>
              <a:buChar char="•"/>
            </a:pPr>
            <a:endParaRPr lang="en-GB" sz="2400" dirty="0">
              <a:solidFill>
                <a:schemeClr val="tx2">
                  <a:lumMod val="50000"/>
                </a:schemeClr>
              </a:solidFill>
              <a:highlight>
                <a:srgbClr val="FFFF00"/>
              </a:highlight>
              <a:cs typeface="Times New Roman" panose="02020603050405020304" pitchFamily="18" charset="0"/>
            </a:endParaRPr>
          </a:p>
          <a:p>
            <a:endParaRPr lang="en-GB" dirty="0"/>
          </a:p>
        </p:txBody>
      </p:sp>
      <p:sp>
        <p:nvSpPr>
          <p:cNvPr id="3" name="Slide Number Placeholder 2">
            <a:extLst>
              <a:ext uri="{FF2B5EF4-FFF2-40B4-BE49-F238E27FC236}">
                <a16:creationId xmlns:a16="http://schemas.microsoft.com/office/drawing/2014/main" id="{E6C5287B-0540-4AAF-A438-130AE2C9A523}"/>
              </a:ext>
            </a:extLst>
          </p:cNvPr>
          <p:cNvSpPr>
            <a:spLocks noGrp="1"/>
          </p:cNvSpPr>
          <p:nvPr>
            <p:ph type="sldNum" sz="quarter" idx="12"/>
          </p:nvPr>
        </p:nvSpPr>
        <p:spPr/>
        <p:txBody>
          <a:bodyPr/>
          <a:lstStyle/>
          <a:p>
            <a:pPr>
              <a:defRPr/>
            </a:pPr>
            <a:fld id="{D890F3A9-3CAE-446D-AA40-547A730FDA85}" type="slidenum">
              <a:rPr lang="en-US" smtClean="0"/>
              <a:pPr>
                <a:defRPr/>
              </a:pPr>
              <a:t>10</a:t>
            </a:fld>
            <a:endParaRPr lang="en-US"/>
          </a:p>
        </p:txBody>
      </p:sp>
      <p:pic>
        <p:nvPicPr>
          <p:cNvPr id="8" name="Picture 7">
            <a:extLst>
              <a:ext uri="{FF2B5EF4-FFF2-40B4-BE49-F238E27FC236}">
                <a16:creationId xmlns:a16="http://schemas.microsoft.com/office/drawing/2014/main" id="{10A7007A-B730-41F2-8CA3-FB3C4D3D0D00}"/>
              </a:ext>
            </a:extLst>
          </p:cNvPr>
          <p:cNvPicPr>
            <a:picLocks noChangeAspect="1"/>
          </p:cNvPicPr>
          <p:nvPr/>
        </p:nvPicPr>
        <p:blipFill>
          <a:blip r:embed="rId2"/>
          <a:stretch>
            <a:fillRect/>
          </a:stretch>
        </p:blipFill>
        <p:spPr>
          <a:xfrm>
            <a:off x="0" y="6023370"/>
            <a:ext cx="9144000" cy="835152"/>
          </a:xfrm>
          <a:prstGeom prst="rect">
            <a:avLst/>
          </a:prstGeom>
        </p:spPr>
      </p:pic>
      <p:pic>
        <p:nvPicPr>
          <p:cNvPr id="4" name="Picture 3">
            <a:extLst>
              <a:ext uri="{FF2B5EF4-FFF2-40B4-BE49-F238E27FC236}">
                <a16:creationId xmlns:a16="http://schemas.microsoft.com/office/drawing/2014/main" id="{E0D1285D-7F42-41C6-B1AC-6F73EECA64D2}"/>
              </a:ext>
            </a:extLst>
          </p:cNvPr>
          <p:cNvPicPr>
            <a:picLocks noChangeAspect="1"/>
          </p:cNvPicPr>
          <p:nvPr/>
        </p:nvPicPr>
        <p:blipFill>
          <a:blip r:embed="rId3"/>
          <a:stretch>
            <a:fillRect/>
          </a:stretch>
        </p:blipFill>
        <p:spPr>
          <a:xfrm>
            <a:off x="2362200" y="5980249"/>
            <a:ext cx="5730737" cy="859611"/>
          </a:xfrm>
          <a:prstGeom prst="rect">
            <a:avLst/>
          </a:prstGeom>
        </p:spPr>
      </p:pic>
      <p:pic>
        <p:nvPicPr>
          <p:cNvPr id="5" name="Picture 4">
            <a:extLst>
              <a:ext uri="{FF2B5EF4-FFF2-40B4-BE49-F238E27FC236}">
                <a16:creationId xmlns:a16="http://schemas.microsoft.com/office/drawing/2014/main" id="{377182FA-A21D-4389-A388-BDDB18BF19AA}"/>
              </a:ext>
            </a:extLst>
          </p:cNvPr>
          <p:cNvPicPr>
            <a:picLocks noChangeAspect="1"/>
          </p:cNvPicPr>
          <p:nvPr/>
        </p:nvPicPr>
        <p:blipFill>
          <a:blip r:embed="rId4"/>
          <a:stretch>
            <a:fillRect/>
          </a:stretch>
        </p:blipFill>
        <p:spPr>
          <a:xfrm>
            <a:off x="3821744" y="268661"/>
            <a:ext cx="5169856" cy="1207113"/>
          </a:xfrm>
          <a:prstGeom prst="rect">
            <a:avLst/>
          </a:prstGeom>
        </p:spPr>
      </p:pic>
    </p:spTree>
    <p:extLst>
      <p:ext uri="{BB962C8B-B14F-4D97-AF65-F5344CB8AC3E}">
        <p14:creationId xmlns:p14="http://schemas.microsoft.com/office/powerpoint/2010/main" val="299740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691" y="1413690"/>
            <a:ext cx="7315200" cy="468356"/>
          </a:xfrm>
        </p:spPr>
        <p:txBody>
          <a:bodyPr rtlCol="0">
            <a:normAutofit fontScale="90000"/>
          </a:bodyPr>
          <a:lstStyle/>
          <a:p>
            <a:pPr algn="l" fontAlgn="auto">
              <a:spcAft>
                <a:spcPts val="0"/>
              </a:spcAft>
              <a:defRPr/>
            </a:pPr>
            <a:r>
              <a:rPr lang="en-US" sz="3600" b="1" dirty="0">
                <a:solidFill>
                  <a:schemeClr val="accent1"/>
                </a:solidFill>
              </a:rPr>
              <a:t>Way Forward</a:t>
            </a:r>
            <a:endParaRPr lang="en-US" sz="3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r="826"/>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55910" y="1873223"/>
            <a:ext cx="8097837" cy="70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rgbClr val="C00000"/>
              </a:buClr>
              <a:buFont typeface="Arial" panose="020B0604020202020204" pitchFamily="34" charset="0"/>
              <a:buChar char="•"/>
            </a:pPr>
            <a:r>
              <a:rPr lang="en-US" sz="2200" dirty="0">
                <a:solidFill>
                  <a:schemeClr val="tx2">
                    <a:lumMod val="50000"/>
                  </a:schemeClr>
                </a:solidFill>
                <a:cs typeface="Times New Roman" panose="02020603050405020304" pitchFamily="18" charset="0"/>
              </a:rPr>
              <a:t>Policy analysis to support ongoing revision of Tanzania’s trade policy to foster the competitiveness of </a:t>
            </a:r>
            <a:r>
              <a:rPr lang="en-US" sz="2200" dirty="0" err="1">
                <a:solidFill>
                  <a:schemeClr val="tx2">
                    <a:lumMod val="50000"/>
                  </a:schemeClr>
                </a:solidFill>
                <a:cs typeface="Times New Roman" panose="02020603050405020304" pitchFamily="18" charset="0"/>
              </a:rPr>
              <a:t>agro</a:t>
            </a:r>
            <a:r>
              <a:rPr lang="en-US" sz="2200" dirty="0">
                <a:solidFill>
                  <a:schemeClr val="tx2">
                    <a:lumMod val="50000"/>
                  </a:schemeClr>
                </a:solidFill>
                <a:cs typeface="Times New Roman" panose="02020603050405020304" pitchFamily="18" charset="0"/>
              </a:rPr>
              <a:t>-exports, diversification and value chain development. </a:t>
            </a:r>
            <a:endParaRPr lang="en-US" sz="2200" b="1" dirty="0">
              <a:solidFill>
                <a:schemeClr val="tx2">
                  <a:lumMod val="50000"/>
                </a:schemeClr>
              </a:solidFill>
              <a:cs typeface="Times New Roman" panose="02020603050405020304" pitchFamily="18" charset="0"/>
            </a:endParaRPr>
          </a:p>
          <a:p>
            <a:pPr marL="342900" indent="-342900" algn="l">
              <a:buClr>
                <a:srgbClr val="C00000"/>
              </a:buClr>
              <a:buFont typeface="Arial" panose="020B0604020202020204" pitchFamily="34" charset="0"/>
              <a:buChar char="•"/>
            </a:pPr>
            <a:r>
              <a:rPr lang="en-US" sz="2200" dirty="0">
                <a:solidFill>
                  <a:schemeClr val="tx2">
                    <a:lumMod val="50000"/>
                  </a:schemeClr>
                </a:solidFill>
                <a:cs typeface="Times New Roman" panose="02020603050405020304" pitchFamily="18" charset="0"/>
              </a:rPr>
              <a:t>TA to address long-standing concerns on </a:t>
            </a:r>
            <a:r>
              <a:rPr lang="en-US" sz="2200" dirty="0" err="1">
                <a:solidFill>
                  <a:schemeClr val="tx2">
                    <a:lumMod val="50000"/>
                  </a:schemeClr>
                </a:solidFill>
                <a:cs typeface="Times New Roman" panose="02020603050405020304" pitchFamily="18" charset="0"/>
              </a:rPr>
              <a:t>agri</a:t>
            </a:r>
            <a:r>
              <a:rPr lang="en-US" sz="2200" dirty="0">
                <a:solidFill>
                  <a:schemeClr val="tx2">
                    <a:lumMod val="50000"/>
                  </a:schemeClr>
                </a:solidFill>
                <a:cs typeface="Times New Roman" panose="02020603050405020304" pitchFamily="18" charset="0"/>
              </a:rPr>
              <a:t>-trade research—data inconsistencies, M&amp;E systems</a:t>
            </a:r>
          </a:p>
          <a:p>
            <a:pPr marL="342900" indent="-342900" algn="l">
              <a:buClr>
                <a:srgbClr val="C00000"/>
              </a:buClr>
              <a:buFont typeface="Arial" panose="020B0604020202020204" pitchFamily="34" charset="0"/>
              <a:buChar char="•"/>
            </a:pPr>
            <a:r>
              <a:rPr lang="en-US" sz="2200" dirty="0">
                <a:solidFill>
                  <a:schemeClr val="tx2">
                    <a:lumMod val="50000"/>
                  </a:schemeClr>
                </a:solidFill>
                <a:cs typeface="Times New Roman" panose="02020603050405020304" pitchFamily="18" charset="0"/>
              </a:rPr>
              <a:t>Sustainable capacity building to create a critical mass of policy analysts, researchers and trade negotiators</a:t>
            </a:r>
          </a:p>
          <a:p>
            <a:pPr marL="342900" indent="-342900" algn="l">
              <a:buClr>
                <a:srgbClr val="C00000"/>
              </a:buClr>
              <a:buFont typeface="Arial" panose="020B0604020202020204" pitchFamily="34" charset="0"/>
              <a:buChar char="•"/>
            </a:pPr>
            <a:r>
              <a:rPr lang="en-US" sz="2200" dirty="0">
                <a:solidFill>
                  <a:schemeClr val="tx2">
                    <a:lumMod val="50000"/>
                  </a:schemeClr>
                </a:solidFill>
                <a:cs typeface="Times New Roman" panose="02020603050405020304" pitchFamily="18" charset="0"/>
              </a:rPr>
              <a:t>Increased awareness of market needs and compliance by exporters</a:t>
            </a:r>
          </a:p>
          <a:p>
            <a:pPr marL="342900" indent="-342900" algn="l">
              <a:buClr>
                <a:srgbClr val="C00000"/>
              </a:buClr>
              <a:buFont typeface="Arial" panose="020B0604020202020204" pitchFamily="34" charset="0"/>
              <a:buChar char="•"/>
            </a:pPr>
            <a:r>
              <a:rPr lang="en-US" sz="2200" dirty="0">
                <a:solidFill>
                  <a:schemeClr val="tx2">
                    <a:lumMod val="50000"/>
                  </a:schemeClr>
                </a:solidFill>
                <a:cs typeface="Times New Roman" panose="02020603050405020304" pitchFamily="18" charset="0"/>
              </a:rPr>
              <a:t>Informed and continuous dialogue between public and private sectors on trade support and regulations</a:t>
            </a:r>
          </a:p>
          <a:p>
            <a:pPr marL="342900" indent="-342900" algn="l">
              <a:buClr>
                <a:srgbClr val="C00000"/>
              </a:buClr>
              <a:buFont typeface="Arial" panose="020B0604020202020204" pitchFamily="34" charset="0"/>
              <a:buChar char="•"/>
            </a:pPr>
            <a:endParaRPr lang="en-US" sz="2400" dirty="0">
              <a:solidFill>
                <a:schemeClr val="tx1"/>
              </a:solidFill>
              <a:cs typeface="Times New Roman" panose="02020603050405020304" pitchFamily="18" charset="0"/>
            </a:endParaRPr>
          </a:p>
        </p:txBody>
      </p:sp>
      <p:sp>
        <p:nvSpPr>
          <p:cNvPr id="3" name="Slide Number Placeholder 2">
            <a:extLst>
              <a:ext uri="{FF2B5EF4-FFF2-40B4-BE49-F238E27FC236}">
                <a16:creationId xmlns:a16="http://schemas.microsoft.com/office/drawing/2014/main" id="{530E22F2-198E-4923-99E8-5CA4C15581C8}"/>
              </a:ext>
            </a:extLst>
          </p:cNvPr>
          <p:cNvSpPr>
            <a:spLocks noGrp="1"/>
          </p:cNvSpPr>
          <p:nvPr>
            <p:ph type="sldNum" sz="quarter" idx="12"/>
          </p:nvPr>
        </p:nvSpPr>
        <p:spPr/>
        <p:txBody>
          <a:bodyPr/>
          <a:lstStyle/>
          <a:p>
            <a:pPr>
              <a:defRPr/>
            </a:pPr>
            <a:fld id="{4F8E403E-1BF0-469D-A93C-635C1B988100}" type="slidenum">
              <a:rPr lang="en-US" smtClean="0"/>
              <a:pPr>
                <a:defRPr/>
              </a:pPr>
              <a:t>11</a:t>
            </a:fld>
            <a:endParaRPr lang="en-US"/>
          </a:p>
        </p:txBody>
      </p:sp>
      <p:pic>
        <p:nvPicPr>
          <p:cNvPr id="4" name="Picture 3">
            <a:extLst>
              <a:ext uri="{FF2B5EF4-FFF2-40B4-BE49-F238E27FC236}">
                <a16:creationId xmlns:a16="http://schemas.microsoft.com/office/drawing/2014/main" id="{B2C01B40-1BD5-48CF-B5B1-B18D3827A983}"/>
              </a:ext>
            </a:extLst>
          </p:cNvPr>
          <p:cNvPicPr>
            <a:picLocks noChangeAspect="1"/>
          </p:cNvPicPr>
          <p:nvPr/>
        </p:nvPicPr>
        <p:blipFill>
          <a:blip r:embed="rId4"/>
          <a:stretch>
            <a:fillRect/>
          </a:stretch>
        </p:blipFill>
        <p:spPr>
          <a:xfrm>
            <a:off x="3735880" y="372492"/>
            <a:ext cx="5169856" cy="1207113"/>
          </a:xfrm>
          <a:prstGeom prst="rect">
            <a:avLst/>
          </a:prstGeom>
        </p:spPr>
      </p:pic>
      <p:pic>
        <p:nvPicPr>
          <p:cNvPr id="6" name="Picture 5">
            <a:extLst>
              <a:ext uri="{FF2B5EF4-FFF2-40B4-BE49-F238E27FC236}">
                <a16:creationId xmlns:a16="http://schemas.microsoft.com/office/drawing/2014/main" id="{26067898-B682-4098-A1D5-AED8CECD34F8}"/>
              </a:ext>
            </a:extLst>
          </p:cNvPr>
          <p:cNvPicPr>
            <a:picLocks noChangeAspect="1"/>
          </p:cNvPicPr>
          <p:nvPr/>
        </p:nvPicPr>
        <p:blipFill>
          <a:blip r:embed="rId5"/>
          <a:stretch>
            <a:fillRect/>
          </a:stretch>
        </p:blipFill>
        <p:spPr>
          <a:xfrm>
            <a:off x="2446812" y="6019800"/>
            <a:ext cx="5730737" cy="859611"/>
          </a:xfrm>
          <a:prstGeom prst="rect">
            <a:avLst/>
          </a:prstGeom>
        </p:spPr>
      </p:pic>
    </p:spTree>
    <p:extLst>
      <p:ext uri="{BB962C8B-B14F-4D97-AF65-F5344CB8AC3E}">
        <p14:creationId xmlns:p14="http://schemas.microsoft.com/office/powerpoint/2010/main" val="234552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r="826"/>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966695"/>
            <a:ext cx="9143999" cy="1049338"/>
          </a:xfrm>
          <a:solidFill>
            <a:srgbClr val="CCECFF"/>
          </a:solidFill>
        </p:spPr>
        <p:txBody>
          <a:bodyPr rtlCol="0">
            <a:normAutofit/>
          </a:bodyPr>
          <a:lstStyle/>
          <a:p>
            <a:pPr fontAlgn="auto">
              <a:spcAft>
                <a:spcPts val="0"/>
              </a:spcAft>
              <a:defRPr/>
            </a:pPr>
            <a:r>
              <a:rPr lang="en-US" dirty="0"/>
              <a:t> </a:t>
            </a:r>
            <a:r>
              <a:rPr lang="en-GB" sz="3400" b="1" dirty="0">
                <a:solidFill>
                  <a:schemeClr val="accent1"/>
                </a:solidFill>
                <a:latin typeface="Times New Roman" panose="02020603050405020304" pitchFamily="18" charset="0"/>
                <a:cs typeface="Times New Roman" panose="02020603050405020304" pitchFamily="18" charset="0"/>
              </a:rPr>
              <a:t>Thank You for Your Attention!</a:t>
            </a:r>
            <a:endParaRPr lang="en-US" sz="3400" b="1" dirty="0">
              <a:solidFill>
                <a:schemeClr val="accent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987D733-C067-4C9B-A2E4-9A8C6EE18B2B}"/>
              </a:ext>
            </a:extLst>
          </p:cNvPr>
          <p:cNvSpPr>
            <a:spLocks noGrp="1"/>
          </p:cNvSpPr>
          <p:nvPr>
            <p:ph type="sldNum" sz="quarter" idx="12"/>
          </p:nvPr>
        </p:nvSpPr>
        <p:spPr/>
        <p:txBody>
          <a:bodyPr/>
          <a:lstStyle/>
          <a:p>
            <a:pPr>
              <a:defRPr/>
            </a:pPr>
            <a:fld id="{4F8E403E-1BF0-469D-A93C-635C1B988100}" type="slidenum">
              <a:rPr lang="en-US" smtClean="0"/>
              <a:pPr>
                <a:defRPr/>
              </a:pPr>
              <a:t>12</a:t>
            </a:fld>
            <a:endParaRPr lang="en-US"/>
          </a:p>
        </p:txBody>
      </p:sp>
      <p:pic>
        <p:nvPicPr>
          <p:cNvPr id="4" name="Picture 3">
            <a:extLst>
              <a:ext uri="{FF2B5EF4-FFF2-40B4-BE49-F238E27FC236}">
                <a16:creationId xmlns:a16="http://schemas.microsoft.com/office/drawing/2014/main" id="{BF68B578-1565-4121-8824-5E7FBC06E2B2}"/>
              </a:ext>
            </a:extLst>
          </p:cNvPr>
          <p:cNvPicPr>
            <a:picLocks noChangeAspect="1"/>
          </p:cNvPicPr>
          <p:nvPr/>
        </p:nvPicPr>
        <p:blipFill>
          <a:blip r:embed="rId3"/>
          <a:stretch>
            <a:fillRect/>
          </a:stretch>
        </p:blipFill>
        <p:spPr>
          <a:xfrm>
            <a:off x="2555790" y="6019800"/>
            <a:ext cx="5730737" cy="859611"/>
          </a:xfrm>
          <a:prstGeom prst="rect">
            <a:avLst/>
          </a:prstGeom>
        </p:spPr>
      </p:pic>
      <p:pic>
        <p:nvPicPr>
          <p:cNvPr id="5" name="Picture 4">
            <a:extLst>
              <a:ext uri="{FF2B5EF4-FFF2-40B4-BE49-F238E27FC236}">
                <a16:creationId xmlns:a16="http://schemas.microsoft.com/office/drawing/2014/main" id="{F0C5BF45-2081-4161-AC5C-731DC717B0AB}"/>
              </a:ext>
            </a:extLst>
          </p:cNvPr>
          <p:cNvPicPr>
            <a:picLocks noChangeAspect="1"/>
          </p:cNvPicPr>
          <p:nvPr/>
        </p:nvPicPr>
        <p:blipFill>
          <a:blip r:embed="rId4"/>
          <a:stretch>
            <a:fillRect/>
          </a:stretch>
        </p:blipFill>
        <p:spPr>
          <a:xfrm>
            <a:off x="3657600" y="359371"/>
            <a:ext cx="5169856" cy="1207113"/>
          </a:xfrm>
          <a:prstGeom prst="rect">
            <a:avLst/>
          </a:prstGeom>
        </p:spPr>
      </p:pic>
    </p:spTree>
    <p:extLst>
      <p:ext uri="{BB962C8B-B14F-4D97-AF65-F5344CB8AC3E}">
        <p14:creationId xmlns:p14="http://schemas.microsoft.com/office/powerpoint/2010/main" val="390220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33572"/>
            <a:ext cx="7162800" cy="1049338"/>
          </a:xfrm>
        </p:spPr>
        <p:txBody>
          <a:bodyPr rtlCol="0">
            <a:normAutofit/>
          </a:bodyPr>
          <a:lstStyle/>
          <a:p>
            <a:pPr algn="l" fontAlgn="auto">
              <a:spcAft>
                <a:spcPts val="0"/>
              </a:spcAft>
              <a:defRPr/>
            </a:pPr>
            <a:r>
              <a:rPr lang="en-US" sz="3600" b="1" dirty="0">
                <a:solidFill>
                  <a:schemeClr val="accent1"/>
                </a:solidFill>
              </a:rPr>
              <a:t>		Outline</a:t>
            </a:r>
            <a:endParaRPr lang="en-US" sz="36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r="826"/>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400" y="2209800"/>
            <a:ext cx="85344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76300" lvl="1" indent="-342900" algn="l">
              <a:buFont typeface="Arial" panose="020B0604020202020204" pitchFamily="34" charset="0"/>
              <a:buChar char="•"/>
            </a:pPr>
            <a:r>
              <a:rPr lang="en-US" sz="3600" dirty="0">
                <a:solidFill>
                  <a:schemeClr val="tx2">
                    <a:lumMod val="50000"/>
                  </a:schemeClr>
                </a:solidFill>
                <a:latin typeface="+mj-lt"/>
                <a:cs typeface="Times New Roman" panose="02020603050405020304" pitchFamily="18" charset="0"/>
              </a:rPr>
              <a:t>Introduction</a:t>
            </a:r>
          </a:p>
          <a:p>
            <a:pPr marL="876300" lvl="1" indent="-342900" algn="l">
              <a:buFont typeface="Arial" panose="020B0604020202020204" pitchFamily="34" charset="0"/>
              <a:buChar char="•"/>
            </a:pPr>
            <a:r>
              <a:rPr lang="en-US" sz="3600" dirty="0">
                <a:solidFill>
                  <a:schemeClr val="tx2">
                    <a:lumMod val="50000"/>
                  </a:schemeClr>
                </a:solidFill>
                <a:latin typeface="+mj-lt"/>
                <a:cs typeface="Times New Roman" panose="02020603050405020304" pitchFamily="18" charset="0"/>
              </a:rPr>
              <a:t>Policy Landscape </a:t>
            </a:r>
          </a:p>
          <a:p>
            <a:pPr marL="876300" lvl="1" indent="-342900" algn="l">
              <a:buFont typeface="Arial" panose="020B0604020202020204" pitchFamily="34" charset="0"/>
              <a:buChar char="•"/>
            </a:pPr>
            <a:r>
              <a:rPr lang="en-US" sz="3600" dirty="0">
                <a:solidFill>
                  <a:schemeClr val="tx2">
                    <a:lumMod val="50000"/>
                  </a:schemeClr>
                </a:solidFill>
                <a:latin typeface="+mj-lt"/>
                <a:cs typeface="Times New Roman" panose="02020603050405020304" pitchFamily="18" charset="0"/>
              </a:rPr>
              <a:t>Good Practice Cases</a:t>
            </a:r>
          </a:p>
          <a:p>
            <a:pPr marL="876300" lvl="1" indent="-342900" algn="l">
              <a:buFont typeface="Arial" panose="020B0604020202020204" pitchFamily="34" charset="0"/>
              <a:buChar char="•"/>
            </a:pPr>
            <a:r>
              <a:rPr lang="en-US" sz="3600" dirty="0">
                <a:solidFill>
                  <a:schemeClr val="tx2">
                    <a:lumMod val="50000"/>
                  </a:schemeClr>
                </a:solidFill>
                <a:latin typeface="+mj-lt"/>
                <a:cs typeface="Times New Roman" panose="02020603050405020304" pitchFamily="18" charset="0"/>
              </a:rPr>
              <a:t>Constraints to competitiveness</a:t>
            </a:r>
          </a:p>
          <a:p>
            <a:pPr marL="876300" lvl="1" indent="-342900" algn="l">
              <a:buFont typeface="Arial" panose="020B0604020202020204" pitchFamily="34" charset="0"/>
              <a:buChar char="•"/>
            </a:pPr>
            <a:r>
              <a:rPr lang="en-US" sz="3600" dirty="0">
                <a:solidFill>
                  <a:schemeClr val="tx2">
                    <a:lumMod val="50000"/>
                  </a:schemeClr>
                </a:solidFill>
                <a:latin typeface="+mj-lt"/>
                <a:cs typeface="Times New Roman" panose="02020603050405020304" pitchFamily="18" charset="0"/>
              </a:rPr>
              <a:t>Way Forward</a:t>
            </a:r>
          </a:p>
        </p:txBody>
      </p:sp>
      <p:sp>
        <p:nvSpPr>
          <p:cNvPr id="3" name="Slide Number Placeholder 2">
            <a:extLst>
              <a:ext uri="{FF2B5EF4-FFF2-40B4-BE49-F238E27FC236}">
                <a16:creationId xmlns:a16="http://schemas.microsoft.com/office/drawing/2014/main" id="{054E0C72-6066-4DDD-BE87-B767BD5DC2DF}"/>
              </a:ext>
            </a:extLst>
          </p:cNvPr>
          <p:cNvSpPr>
            <a:spLocks noGrp="1"/>
          </p:cNvSpPr>
          <p:nvPr>
            <p:ph type="sldNum" sz="quarter" idx="12"/>
          </p:nvPr>
        </p:nvSpPr>
        <p:spPr/>
        <p:txBody>
          <a:bodyPr/>
          <a:lstStyle/>
          <a:p>
            <a:pPr>
              <a:defRPr/>
            </a:pPr>
            <a:fld id="{4F8E403E-1BF0-469D-A93C-635C1B988100}" type="slidenum">
              <a:rPr lang="en-US" smtClean="0"/>
              <a:pPr>
                <a:defRPr/>
              </a:pPr>
              <a:t>2</a:t>
            </a:fld>
            <a:endParaRPr lang="en-US"/>
          </a:p>
        </p:txBody>
      </p:sp>
      <p:pic>
        <p:nvPicPr>
          <p:cNvPr id="6" name="Picture 5">
            <a:extLst>
              <a:ext uri="{FF2B5EF4-FFF2-40B4-BE49-F238E27FC236}">
                <a16:creationId xmlns:a16="http://schemas.microsoft.com/office/drawing/2014/main" id="{A32B85EF-AB87-4E6D-AEE1-EAF2222E0DF0}"/>
              </a:ext>
            </a:extLst>
          </p:cNvPr>
          <p:cNvPicPr>
            <a:picLocks noChangeAspect="1"/>
          </p:cNvPicPr>
          <p:nvPr/>
        </p:nvPicPr>
        <p:blipFill>
          <a:blip r:embed="rId3"/>
          <a:stretch>
            <a:fillRect/>
          </a:stretch>
        </p:blipFill>
        <p:spPr>
          <a:xfrm>
            <a:off x="3968272" y="97758"/>
            <a:ext cx="5169856" cy="1204827"/>
          </a:xfrm>
          <a:prstGeom prst="rect">
            <a:avLst/>
          </a:prstGeom>
        </p:spPr>
      </p:pic>
      <p:pic>
        <p:nvPicPr>
          <p:cNvPr id="8" name="Picture 7">
            <a:extLst>
              <a:ext uri="{FF2B5EF4-FFF2-40B4-BE49-F238E27FC236}">
                <a16:creationId xmlns:a16="http://schemas.microsoft.com/office/drawing/2014/main" id="{161EEEB1-B45D-43F6-9C25-253EEC275F9C}"/>
              </a:ext>
            </a:extLst>
          </p:cNvPr>
          <p:cNvPicPr>
            <a:picLocks noChangeAspect="1"/>
          </p:cNvPicPr>
          <p:nvPr/>
        </p:nvPicPr>
        <p:blipFill>
          <a:blip r:embed="rId4"/>
          <a:stretch>
            <a:fillRect/>
          </a:stretch>
        </p:blipFill>
        <p:spPr>
          <a:xfrm>
            <a:off x="2743200" y="6019800"/>
            <a:ext cx="5730737" cy="8596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40" y="1371600"/>
            <a:ext cx="7162800" cy="685800"/>
          </a:xfrm>
        </p:spPr>
        <p:txBody>
          <a:bodyPr rtlCol="0">
            <a:normAutofit/>
          </a:bodyPr>
          <a:lstStyle/>
          <a:p>
            <a:pPr fontAlgn="auto">
              <a:spcAft>
                <a:spcPts val="0"/>
              </a:spcAft>
              <a:defRPr/>
            </a:pPr>
            <a:r>
              <a:rPr lang="en-US" sz="3600" b="1" dirty="0">
                <a:solidFill>
                  <a:srgbClr val="0070C0"/>
                </a:solidFill>
                <a:latin typeface="+mn-lt"/>
              </a:rPr>
              <a:t>Introduction</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r="826"/>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76556" y="2057400"/>
            <a:ext cx="8691960"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l">
              <a:buClr>
                <a:srgbClr val="C00000"/>
              </a:buClr>
              <a:buFont typeface="Arial" pitchFamily="34" charset="0"/>
              <a:buChar char="•"/>
            </a:pPr>
            <a:r>
              <a:rPr lang="en-GB" sz="2400" dirty="0">
                <a:solidFill>
                  <a:schemeClr val="tx2">
                    <a:lumMod val="50000"/>
                  </a:schemeClr>
                </a:solidFill>
              </a:rPr>
              <a:t>Tanzania recorded growth rates averaging 6% per annum since 2005. </a:t>
            </a:r>
          </a:p>
          <a:p>
            <a:pPr marL="800100" lvl="1" indent="-342900" algn="l">
              <a:buClr>
                <a:srgbClr val="C00000"/>
              </a:buClr>
              <a:buFont typeface="Arial" pitchFamily="34" charset="0"/>
              <a:buChar char="•"/>
            </a:pPr>
            <a:r>
              <a:rPr lang="en-GB" sz="2400" dirty="0">
                <a:solidFill>
                  <a:schemeClr val="tx2">
                    <a:lumMod val="50000"/>
                  </a:schemeClr>
                </a:solidFill>
              </a:rPr>
              <a:t>Tanzania an attractive trade and investment:</a:t>
            </a:r>
          </a:p>
          <a:p>
            <a:pPr marL="1257300" lvl="2" indent="-342900" algn="l">
              <a:buClr>
                <a:srgbClr val="C00000"/>
              </a:buClr>
              <a:buFont typeface="Arial" pitchFamily="34" charset="0"/>
              <a:buChar char="•"/>
            </a:pPr>
            <a:r>
              <a:rPr lang="en-GB" sz="2000" dirty="0">
                <a:solidFill>
                  <a:schemeClr val="tx2">
                    <a:lumMod val="50000"/>
                  </a:schemeClr>
                </a:solidFill>
              </a:rPr>
              <a:t>Relative political stability </a:t>
            </a:r>
          </a:p>
          <a:p>
            <a:pPr marL="1257300" lvl="2" indent="-342900" algn="l">
              <a:buClr>
                <a:srgbClr val="C00000"/>
              </a:buClr>
              <a:buFont typeface="Arial" pitchFamily="34" charset="0"/>
              <a:buChar char="•"/>
            </a:pPr>
            <a:r>
              <a:rPr lang="en-GB" sz="2000" dirty="0">
                <a:solidFill>
                  <a:schemeClr val="tx2">
                    <a:lumMod val="50000"/>
                  </a:schemeClr>
                </a:solidFill>
              </a:rPr>
              <a:t>Strategic geographical location -1,424 km coastline, 8 neighbours </a:t>
            </a:r>
          </a:p>
          <a:p>
            <a:pPr marL="1257300" lvl="2" indent="-342900" algn="l">
              <a:buClr>
                <a:srgbClr val="C00000"/>
              </a:buClr>
              <a:buFont typeface="Arial" pitchFamily="34" charset="0"/>
              <a:buChar char="•"/>
            </a:pPr>
            <a:r>
              <a:rPr lang="en-GB" sz="2000" dirty="0">
                <a:solidFill>
                  <a:schemeClr val="tx2">
                    <a:lumMod val="50000"/>
                  </a:schemeClr>
                </a:solidFill>
              </a:rPr>
              <a:t>Young, growing population -54.2 million in 2018, 44% &lt;15</a:t>
            </a:r>
          </a:p>
          <a:p>
            <a:pPr marL="1257300" lvl="2" indent="-342900" algn="l">
              <a:buClr>
                <a:srgbClr val="C00000"/>
              </a:buClr>
              <a:buFont typeface="Arial" pitchFamily="34" charset="0"/>
              <a:buChar char="•"/>
            </a:pPr>
            <a:r>
              <a:rPr lang="en-GB" sz="2000" dirty="0">
                <a:solidFill>
                  <a:schemeClr val="tx2">
                    <a:lumMod val="50000"/>
                  </a:schemeClr>
                </a:solidFill>
              </a:rPr>
              <a:t>Membership to regional trading blocks, EAC and SADC.</a:t>
            </a:r>
          </a:p>
          <a:p>
            <a:pPr marL="1257300" lvl="2" indent="-342900" algn="l">
              <a:buClr>
                <a:srgbClr val="C00000"/>
              </a:buClr>
              <a:buFont typeface="Arial" pitchFamily="34" charset="0"/>
              <a:buChar char="•"/>
            </a:pPr>
            <a:r>
              <a:rPr lang="en-GB" sz="2000" dirty="0">
                <a:solidFill>
                  <a:schemeClr val="tx2">
                    <a:lumMod val="50000"/>
                  </a:schemeClr>
                </a:solidFill>
              </a:rPr>
              <a:t>Potential for global markets, </a:t>
            </a:r>
            <a:r>
              <a:rPr lang="en-GB" sz="2000" dirty="0" err="1">
                <a:solidFill>
                  <a:schemeClr val="tx2">
                    <a:lumMod val="50000"/>
                  </a:schemeClr>
                </a:solidFill>
              </a:rPr>
              <a:t>eg</a:t>
            </a:r>
            <a:r>
              <a:rPr lang="en-GB" sz="2000" dirty="0">
                <a:solidFill>
                  <a:schemeClr val="tx2">
                    <a:lumMod val="50000"/>
                  </a:schemeClr>
                </a:solidFill>
              </a:rPr>
              <a:t> EBA, AGOA, </a:t>
            </a:r>
            <a:r>
              <a:rPr lang="en-GB" sz="2000" i="1" dirty="0">
                <a:solidFill>
                  <a:srgbClr val="FF0000"/>
                </a:solidFill>
              </a:rPr>
              <a:t>EPA</a:t>
            </a:r>
          </a:p>
          <a:p>
            <a:pPr marL="800100" lvl="1" indent="-342900" algn="l">
              <a:buClr>
                <a:srgbClr val="C00000"/>
              </a:buClr>
              <a:buFont typeface="Arial" pitchFamily="34" charset="0"/>
              <a:buChar char="•"/>
            </a:pPr>
            <a:r>
              <a:rPr lang="en-GB" dirty="0">
                <a:solidFill>
                  <a:schemeClr val="tx2">
                    <a:lumMod val="50000"/>
                  </a:schemeClr>
                </a:solidFill>
              </a:rPr>
              <a:t>Main export corridors: Southern, Western, Central, </a:t>
            </a:r>
            <a:r>
              <a:rPr lang="en-GB" b="1" dirty="0">
                <a:solidFill>
                  <a:schemeClr val="tx2">
                    <a:lumMod val="50000"/>
                  </a:schemeClr>
                </a:solidFill>
              </a:rPr>
              <a:t>Northern </a:t>
            </a:r>
            <a:r>
              <a:rPr lang="en-GB" dirty="0">
                <a:solidFill>
                  <a:schemeClr val="tx2">
                    <a:lumMod val="50000"/>
                  </a:schemeClr>
                </a:solidFill>
              </a:rPr>
              <a:t>and Zanzibar-Pemba</a:t>
            </a:r>
          </a:p>
        </p:txBody>
      </p:sp>
      <p:sp>
        <p:nvSpPr>
          <p:cNvPr id="3" name="Slide Number Placeholder 2">
            <a:extLst>
              <a:ext uri="{FF2B5EF4-FFF2-40B4-BE49-F238E27FC236}">
                <a16:creationId xmlns:a16="http://schemas.microsoft.com/office/drawing/2014/main" id="{45E48494-77E7-4711-A5F5-1B1426E5F528}"/>
              </a:ext>
            </a:extLst>
          </p:cNvPr>
          <p:cNvSpPr>
            <a:spLocks noGrp="1"/>
          </p:cNvSpPr>
          <p:nvPr>
            <p:ph type="sldNum" sz="quarter" idx="12"/>
          </p:nvPr>
        </p:nvSpPr>
        <p:spPr/>
        <p:txBody>
          <a:bodyPr/>
          <a:lstStyle/>
          <a:p>
            <a:pPr>
              <a:defRPr/>
            </a:pPr>
            <a:fld id="{4F8E403E-1BF0-469D-A93C-635C1B988100}" type="slidenum">
              <a:rPr lang="en-US" smtClean="0"/>
              <a:pPr>
                <a:defRPr/>
              </a:pPr>
              <a:t>3</a:t>
            </a:fld>
            <a:endParaRPr lang="en-US"/>
          </a:p>
        </p:txBody>
      </p:sp>
      <p:pic>
        <p:nvPicPr>
          <p:cNvPr id="4" name="Picture 3">
            <a:extLst>
              <a:ext uri="{FF2B5EF4-FFF2-40B4-BE49-F238E27FC236}">
                <a16:creationId xmlns:a16="http://schemas.microsoft.com/office/drawing/2014/main" id="{2DB3D3EF-4244-4EF9-88CB-F444304D3A3A}"/>
              </a:ext>
            </a:extLst>
          </p:cNvPr>
          <p:cNvPicPr>
            <a:picLocks noChangeAspect="1"/>
          </p:cNvPicPr>
          <p:nvPr/>
        </p:nvPicPr>
        <p:blipFill>
          <a:blip r:embed="rId4"/>
          <a:stretch>
            <a:fillRect/>
          </a:stretch>
        </p:blipFill>
        <p:spPr>
          <a:xfrm>
            <a:off x="3643540" y="263507"/>
            <a:ext cx="5169856" cy="1207113"/>
          </a:xfrm>
          <a:prstGeom prst="rect">
            <a:avLst/>
          </a:prstGeom>
        </p:spPr>
      </p:pic>
      <p:pic>
        <p:nvPicPr>
          <p:cNvPr id="6" name="Picture 5">
            <a:extLst>
              <a:ext uri="{FF2B5EF4-FFF2-40B4-BE49-F238E27FC236}">
                <a16:creationId xmlns:a16="http://schemas.microsoft.com/office/drawing/2014/main" id="{D5484CD2-FB7A-49C9-9EB2-652BC3A82698}"/>
              </a:ext>
            </a:extLst>
          </p:cNvPr>
          <p:cNvPicPr>
            <a:picLocks noChangeAspect="1"/>
          </p:cNvPicPr>
          <p:nvPr/>
        </p:nvPicPr>
        <p:blipFill>
          <a:blip r:embed="rId5"/>
          <a:stretch>
            <a:fillRect/>
          </a:stretch>
        </p:blipFill>
        <p:spPr>
          <a:xfrm>
            <a:off x="2590801" y="6019800"/>
            <a:ext cx="5730737" cy="859611"/>
          </a:xfrm>
          <a:prstGeom prst="rect">
            <a:avLst/>
          </a:prstGeom>
        </p:spPr>
      </p:pic>
    </p:spTree>
    <p:extLst>
      <p:ext uri="{BB962C8B-B14F-4D97-AF65-F5344CB8AC3E}">
        <p14:creationId xmlns:p14="http://schemas.microsoft.com/office/powerpoint/2010/main" val="264653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0281"/>
            <a:ext cx="7543800" cy="685800"/>
          </a:xfrm>
        </p:spPr>
        <p:txBody>
          <a:bodyPr rtlCol="0">
            <a:normAutofit/>
          </a:bodyPr>
          <a:lstStyle/>
          <a:p>
            <a:pPr algn="l" fontAlgn="auto">
              <a:spcAft>
                <a:spcPts val="0"/>
              </a:spcAft>
              <a:defRPr/>
            </a:pPr>
            <a:r>
              <a:rPr lang="en-US" sz="3600" b="1" dirty="0">
                <a:solidFill>
                  <a:schemeClr val="accent1"/>
                </a:solidFill>
              </a:rPr>
              <a:t>Introduction-2</a:t>
            </a:r>
            <a:endParaRPr lang="en-US" sz="3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r="826"/>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0" y="16002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SzPct val="85000"/>
              <a:buFont typeface="Arial" panose="020B0604020202020204" pitchFamily="34" charset="0"/>
              <a:buChar char="•"/>
            </a:pPr>
            <a:r>
              <a:rPr lang="en-GB" sz="2800" dirty="0">
                <a:solidFill>
                  <a:schemeClr val="tx2">
                    <a:lumMod val="50000"/>
                  </a:schemeClr>
                </a:solidFill>
                <a:cs typeface="Times New Roman" panose="02020603050405020304" pitchFamily="18" charset="0"/>
              </a:rPr>
              <a:t>Trade</a:t>
            </a:r>
          </a:p>
          <a:p>
            <a:pPr marL="914400" lvl="1" indent="-457200" algn="l">
              <a:lnSpc>
                <a:spcPct val="90000"/>
              </a:lnSpc>
              <a:buSzPct val="85000"/>
              <a:buFont typeface="Arial" panose="020B0604020202020204" pitchFamily="34" charset="0"/>
              <a:buChar char="•"/>
            </a:pPr>
            <a:r>
              <a:rPr lang="en-GB" sz="2000" dirty="0">
                <a:solidFill>
                  <a:schemeClr val="tx2">
                    <a:lumMod val="50000"/>
                  </a:schemeClr>
                </a:solidFill>
                <a:cs typeface="Times New Roman" panose="02020603050405020304" pitchFamily="18" charset="0"/>
              </a:rPr>
              <a:t>Value of  goods exports shows a declining trend since 2016 peak, from $5.6 bn to $4.3 bn in 2018</a:t>
            </a:r>
          </a:p>
          <a:p>
            <a:pPr marL="914400" lvl="1" indent="-457200" algn="l">
              <a:lnSpc>
                <a:spcPct val="90000"/>
              </a:lnSpc>
              <a:buSzPct val="85000"/>
              <a:buFont typeface="Arial" panose="020B0604020202020204" pitchFamily="34" charset="0"/>
              <a:buChar char="•"/>
            </a:pPr>
            <a:r>
              <a:rPr lang="en-GB" sz="2000" dirty="0">
                <a:solidFill>
                  <a:schemeClr val="tx2">
                    <a:lumMod val="50000"/>
                  </a:schemeClr>
                </a:solidFill>
                <a:cs typeface="Times New Roman" panose="02020603050405020304" pitchFamily="18" charset="0"/>
              </a:rPr>
              <a:t>Value of traditional exports declined faster than non-traditional</a:t>
            </a:r>
          </a:p>
          <a:p>
            <a:pPr marL="914400" lvl="1" indent="-457200" algn="l">
              <a:lnSpc>
                <a:spcPct val="90000"/>
              </a:lnSpc>
              <a:buSzPct val="85000"/>
              <a:buFont typeface="Arial" panose="020B0604020202020204" pitchFamily="34" charset="0"/>
              <a:buChar char="•"/>
            </a:pPr>
            <a:r>
              <a:rPr lang="en-GB" sz="2000" dirty="0">
                <a:solidFill>
                  <a:schemeClr val="tx2">
                    <a:lumMod val="50000"/>
                  </a:schemeClr>
                </a:solidFill>
                <a:cs typeface="Times New Roman" panose="02020603050405020304" pitchFamily="18" charset="0"/>
              </a:rPr>
              <a:t>Horticultural exports small share, but growing - $33 million in 2018</a:t>
            </a:r>
          </a:p>
          <a:p>
            <a:pPr marL="914400" lvl="1" indent="-457200" algn="l">
              <a:lnSpc>
                <a:spcPct val="90000"/>
              </a:lnSpc>
              <a:buSzPct val="85000"/>
              <a:buFont typeface="Arial" panose="020B0604020202020204" pitchFamily="34" charset="0"/>
              <a:buChar char="•"/>
            </a:pPr>
            <a:r>
              <a:rPr lang="en-GB" sz="2000" dirty="0">
                <a:solidFill>
                  <a:schemeClr val="tx2">
                    <a:lumMod val="50000"/>
                  </a:schemeClr>
                </a:solidFill>
                <a:cs typeface="Times New Roman" panose="02020603050405020304" pitchFamily="18" charset="0"/>
              </a:rPr>
              <a:t>Imports declined from $ 8.4 bn in 2016 to $8.1 bn in 2018, larger decline in capital goods.</a:t>
            </a:r>
          </a:p>
          <a:p>
            <a:pPr marL="457200" indent="-457200" algn="l">
              <a:lnSpc>
                <a:spcPct val="90000"/>
              </a:lnSpc>
              <a:buSzPct val="85000"/>
              <a:buFont typeface="Arial" panose="020B0604020202020204" pitchFamily="34" charset="0"/>
              <a:buChar char="•"/>
            </a:pPr>
            <a:r>
              <a:rPr lang="en-GB" sz="2400" dirty="0">
                <a:solidFill>
                  <a:schemeClr val="tx2">
                    <a:lumMod val="50000"/>
                  </a:schemeClr>
                </a:solidFill>
                <a:cs typeface="Times New Roman" panose="02020603050405020304" pitchFamily="18" charset="0"/>
              </a:rPr>
              <a:t>Competitiveness</a:t>
            </a:r>
          </a:p>
          <a:p>
            <a:pPr marL="914400" lvl="1" indent="-457200" algn="l">
              <a:lnSpc>
                <a:spcPct val="90000"/>
              </a:lnSpc>
              <a:buSzPct val="85000"/>
              <a:buFont typeface="Arial" panose="020B0604020202020204" pitchFamily="34" charset="0"/>
              <a:buChar char="•"/>
            </a:pPr>
            <a:r>
              <a:rPr lang="en-GB" sz="2000" dirty="0">
                <a:solidFill>
                  <a:schemeClr val="tx2">
                    <a:lumMod val="50000"/>
                  </a:schemeClr>
                </a:solidFill>
              </a:rPr>
              <a:t>Ranks poorly in the bottom quintile of WEF’s Global Competitiveness Index at 117/141 countries (116/138 in 2018)</a:t>
            </a:r>
          </a:p>
          <a:p>
            <a:pPr marL="457200" indent="-457200" algn="l">
              <a:lnSpc>
                <a:spcPct val="90000"/>
              </a:lnSpc>
              <a:buSzPct val="85000"/>
              <a:buFont typeface="Arial" panose="020B0604020202020204" pitchFamily="34" charset="0"/>
              <a:buChar char="•"/>
            </a:pPr>
            <a:r>
              <a:rPr lang="en-GB" sz="2400" dirty="0">
                <a:solidFill>
                  <a:schemeClr val="tx2">
                    <a:lumMod val="50000"/>
                  </a:schemeClr>
                </a:solidFill>
              </a:rPr>
              <a:t>Investment</a:t>
            </a:r>
          </a:p>
          <a:p>
            <a:pPr marL="914400" lvl="1" indent="-457200" algn="l">
              <a:lnSpc>
                <a:spcPct val="90000"/>
              </a:lnSpc>
              <a:buSzPct val="85000"/>
              <a:buFont typeface="Arial" panose="020B0604020202020204" pitchFamily="34" charset="0"/>
              <a:buChar char="•"/>
            </a:pPr>
            <a:r>
              <a:rPr lang="en-GB" sz="2000" dirty="0">
                <a:solidFill>
                  <a:schemeClr val="tx2">
                    <a:lumMod val="50000"/>
                  </a:schemeClr>
                </a:solidFill>
              </a:rPr>
              <a:t>FDI flow declined markedly from $1.5 bn in 2015 to $755mn in 2016, but gradually increasing ($937 in 2017)</a:t>
            </a:r>
          </a:p>
        </p:txBody>
      </p:sp>
      <p:sp>
        <p:nvSpPr>
          <p:cNvPr id="3" name="Slide Number Placeholder 2">
            <a:extLst>
              <a:ext uri="{FF2B5EF4-FFF2-40B4-BE49-F238E27FC236}">
                <a16:creationId xmlns:a16="http://schemas.microsoft.com/office/drawing/2014/main" id="{494D1033-38A7-4AE4-9763-3F006C422593}"/>
              </a:ext>
            </a:extLst>
          </p:cNvPr>
          <p:cNvSpPr>
            <a:spLocks noGrp="1"/>
          </p:cNvSpPr>
          <p:nvPr>
            <p:ph type="sldNum" sz="quarter" idx="12"/>
          </p:nvPr>
        </p:nvSpPr>
        <p:spPr/>
        <p:txBody>
          <a:bodyPr/>
          <a:lstStyle/>
          <a:p>
            <a:pPr>
              <a:defRPr/>
            </a:pPr>
            <a:fld id="{4F8E403E-1BF0-469D-A93C-635C1B988100}" type="slidenum">
              <a:rPr lang="en-US" smtClean="0"/>
              <a:pPr>
                <a:defRPr/>
              </a:pPr>
              <a:t>4</a:t>
            </a:fld>
            <a:endParaRPr lang="en-US"/>
          </a:p>
        </p:txBody>
      </p:sp>
      <p:pic>
        <p:nvPicPr>
          <p:cNvPr id="4" name="Picture 3">
            <a:extLst>
              <a:ext uri="{FF2B5EF4-FFF2-40B4-BE49-F238E27FC236}">
                <a16:creationId xmlns:a16="http://schemas.microsoft.com/office/drawing/2014/main" id="{3866D57A-A709-4865-9FF9-D698AAD8A39D}"/>
              </a:ext>
            </a:extLst>
          </p:cNvPr>
          <p:cNvPicPr>
            <a:picLocks noChangeAspect="1"/>
          </p:cNvPicPr>
          <p:nvPr/>
        </p:nvPicPr>
        <p:blipFill>
          <a:blip r:embed="rId4"/>
          <a:stretch>
            <a:fillRect/>
          </a:stretch>
        </p:blipFill>
        <p:spPr>
          <a:xfrm>
            <a:off x="2590801" y="6019800"/>
            <a:ext cx="5730737" cy="859611"/>
          </a:xfrm>
          <a:prstGeom prst="rect">
            <a:avLst/>
          </a:prstGeom>
        </p:spPr>
      </p:pic>
      <p:pic>
        <p:nvPicPr>
          <p:cNvPr id="6" name="Picture 5">
            <a:extLst>
              <a:ext uri="{FF2B5EF4-FFF2-40B4-BE49-F238E27FC236}">
                <a16:creationId xmlns:a16="http://schemas.microsoft.com/office/drawing/2014/main" id="{8C3B507C-1065-4D6C-A220-FE3CD1409660}"/>
              </a:ext>
            </a:extLst>
          </p:cNvPr>
          <p:cNvPicPr>
            <a:picLocks noChangeAspect="1"/>
          </p:cNvPicPr>
          <p:nvPr/>
        </p:nvPicPr>
        <p:blipFill>
          <a:blip r:embed="rId5"/>
          <a:stretch>
            <a:fillRect/>
          </a:stretch>
        </p:blipFill>
        <p:spPr>
          <a:xfrm>
            <a:off x="3669344" y="280712"/>
            <a:ext cx="5169856" cy="1207113"/>
          </a:xfrm>
          <a:prstGeom prst="rect">
            <a:avLst/>
          </a:prstGeom>
        </p:spPr>
      </p:pic>
    </p:spTree>
    <p:extLst>
      <p:ext uri="{BB962C8B-B14F-4D97-AF65-F5344CB8AC3E}">
        <p14:creationId xmlns:p14="http://schemas.microsoft.com/office/powerpoint/2010/main" val="23201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7162800" cy="685800"/>
          </a:xfrm>
        </p:spPr>
        <p:txBody>
          <a:bodyPr rtlCol="0">
            <a:normAutofit/>
          </a:bodyPr>
          <a:lstStyle/>
          <a:p>
            <a:pPr algn="l" fontAlgn="auto">
              <a:spcAft>
                <a:spcPts val="0"/>
              </a:spcAft>
              <a:defRPr/>
            </a:pPr>
            <a:r>
              <a:rPr lang="en-US" sz="3600" b="1" dirty="0">
                <a:solidFill>
                  <a:schemeClr val="accent1"/>
                </a:solidFill>
              </a:rPr>
              <a:t>    Policy Landscape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r="826"/>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76200" y="2133600"/>
            <a:ext cx="91440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l">
              <a:buClr>
                <a:srgbClr val="C00000"/>
              </a:buClr>
              <a:buFont typeface="Arial" pitchFamily="34" charset="0"/>
              <a:buChar char="•"/>
            </a:pPr>
            <a:r>
              <a:rPr lang="en-GB" sz="1800" b="1" dirty="0">
                <a:solidFill>
                  <a:schemeClr val="tx2">
                    <a:lumMod val="50000"/>
                  </a:schemeClr>
                </a:solidFill>
              </a:rPr>
              <a:t>Current trade policies</a:t>
            </a:r>
            <a:r>
              <a:rPr lang="en-GB" sz="1800" dirty="0">
                <a:solidFill>
                  <a:schemeClr val="tx2">
                    <a:lumMod val="50000"/>
                  </a:schemeClr>
                </a:solidFill>
              </a:rPr>
              <a:t> (2003 for Mainland, 2006 for Zanzibar) </a:t>
            </a:r>
            <a:r>
              <a:rPr lang="en-GB" sz="1800" b="1" dirty="0">
                <a:solidFill>
                  <a:schemeClr val="tx2">
                    <a:lumMod val="50000"/>
                  </a:schemeClr>
                </a:solidFill>
              </a:rPr>
              <a:t>and investment policies</a:t>
            </a:r>
            <a:r>
              <a:rPr lang="en-GB" sz="1800" dirty="0">
                <a:solidFill>
                  <a:schemeClr val="tx2">
                    <a:lumMod val="50000"/>
                  </a:schemeClr>
                </a:solidFill>
              </a:rPr>
              <a:t> (1996 for Mainland, 2004 for Zanzibar) </a:t>
            </a:r>
            <a:r>
              <a:rPr lang="en-GB" sz="1800" b="1" dirty="0">
                <a:solidFill>
                  <a:schemeClr val="tx2">
                    <a:lumMod val="50000"/>
                  </a:schemeClr>
                </a:solidFill>
              </a:rPr>
              <a:t>under review –</a:t>
            </a:r>
            <a:r>
              <a:rPr lang="en-GB" sz="1800" dirty="0">
                <a:solidFill>
                  <a:schemeClr val="tx2">
                    <a:lumMod val="50000"/>
                  </a:schemeClr>
                </a:solidFill>
              </a:rPr>
              <a:t> seeking to promote competitiveness and </a:t>
            </a:r>
            <a:r>
              <a:rPr lang="en-GB" sz="1800" i="1" dirty="0">
                <a:solidFill>
                  <a:schemeClr val="tx2">
                    <a:lumMod val="50000"/>
                  </a:schemeClr>
                </a:solidFill>
              </a:rPr>
              <a:t>diversification-quality, rapid innovation, customization, cost/productivity </a:t>
            </a:r>
            <a:endParaRPr lang="en-US" sz="1800" i="1" dirty="0">
              <a:solidFill>
                <a:schemeClr val="tx2">
                  <a:lumMod val="50000"/>
                </a:schemeClr>
              </a:solidFill>
            </a:endParaRPr>
          </a:p>
          <a:p>
            <a:pPr marL="800100" lvl="1" indent="-342900" algn="l">
              <a:buClr>
                <a:srgbClr val="C00000"/>
              </a:buClr>
              <a:buFont typeface="Arial" pitchFamily="34" charset="0"/>
              <a:buChar char="•"/>
            </a:pPr>
            <a:r>
              <a:rPr lang="en-US" sz="1800" b="1" dirty="0">
                <a:solidFill>
                  <a:schemeClr val="tx2">
                    <a:lumMod val="50000"/>
                  </a:schemeClr>
                </a:solidFill>
                <a:cs typeface="Times New Roman" panose="02020603050405020304" pitchFamily="18" charset="0"/>
              </a:rPr>
              <a:t>DTIS updated: agriculture, mining and extractives and tourism</a:t>
            </a:r>
            <a:r>
              <a:rPr lang="en-US" sz="1800" dirty="0">
                <a:solidFill>
                  <a:schemeClr val="tx2">
                    <a:lumMod val="50000"/>
                  </a:schemeClr>
                </a:solidFill>
                <a:cs typeface="Times New Roman" panose="02020603050405020304" pitchFamily="18" charset="0"/>
              </a:rPr>
              <a:t> </a:t>
            </a:r>
          </a:p>
          <a:p>
            <a:pPr marL="800100" lvl="1" indent="-342900" algn="l">
              <a:buClr>
                <a:srgbClr val="C00000"/>
              </a:buClr>
              <a:buFont typeface="Arial" pitchFamily="34" charset="0"/>
              <a:buChar char="•"/>
            </a:pPr>
            <a:r>
              <a:rPr lang="en-US" sz="1800" dirty="0">
                <a:solidFill>
                  <a:schemeClr val="tx2">
                    <a:lumMod val="50000"/>
                  </a:schemeClr>
                </a:solidFill>
                <a:cs typeface="Times New Roman" panose="02020603050405020304" pitchFamily="18" charset="0"/>
              </a:rPr>
              <a:t>Trade and investment </a:t>
            </a:r>
            <a:r>
              <a:rPr lang="en-US" sz="1800" b="1" dirty="0">
                <a:solidFill>
                  <a:schemeClr val="tx2">
                    <a:lumMod val="50000"/>
                  </a:schemeClr>
                </a:solidFill>
                <a:cs typeface="Times New Roman" panose="02020603050405020304" pitchFamily="18" charset="0"/>
              </a:rPr>
              <a:t>priorities outlined in FYDP II- industrialization as its main </a:t>
            </a:r>
            <a:r>
              <a:rPr lang="en-US" sz="1800" dirty="0">
                <a:solidFill>
                  <a:schemeClr val="tx2">
                    <a:lumMod val="50000"/>
                  </a:schemeClr>
                </a:solidFill>
                <a:cs typeface="Times New Roman" panose="02020603050405020304" pitchFamily="18" charset="0"/>
              </a:rPr>
              <a:t>agenda</a:t>
            </a:r>
          </a:p>
          <a:p>
            <a:pPr marL="800100" lvl="1" indent="-342900" algn="l">
              <a:buClr>
                <a:srgbClr val="C00000"/>
              </a:buClr>
              <a:buFont typeface="Arial" pitchFamily="34" charset="0"/>
              <a:buChar char="•"/>
            </a:pPr>
            <a:r>
              <a:rPr lang="en-GB" sz="1800" dirty="0">
                <a:solidFill>
                  <a:schemeClr val="tx2">
                    <a:lumMod val="50000"/>
                  </a:schemeClr>
                </a:solidFill>
                <a:cs typeface="Times New Roman" panose="02020603050405020304" pitchFamily="18" charset="0"/>
              </a:rPr>
              <a:t>Recent Government efforts towards </a:t>
            </a:r>
            <a:r>
              <a:rPr lang="en-US" sz="1800" b="1" dirty="0">
                <a:solidFill>
                  <a:schemeClr val="tx2">
                    <a:lumMod val="50000"/>
                  </a:schemeClr>
                </a:solidFill>
                <a:cs typeface="Times New Roman" panose="02020603050405020304" pitchFamily="18" charset="0"/>
              </a:rPr>
              <a:t>value-addition</a:t>
            </a:r>
            <a:r>
              <a:rPr lang="en-US" sz="1800" dirty="0">
                <a:solidFill>
                  <a:schemeClr val="tx2">
                    <a:lumMod val="50000"/>
                  </a:schemeClr>
                </a:solidFill>
                <a:cs typeface="Times New Roman" panose="02020603050405020304" pitchFamily="18" charset="0"/>
              </a:rPr>
              <a:t> and </a:t>
            </a:r>
            <a:r>
              <a:rPr lang="en-US" sz="1800" b="1" dirty="0">
                <a:solidFill>
                  <a:schemeClr val="tx2">
                    <a:lumMod val="50000"/>
                  </a:schemeClr>
                </a:solidFill>
                <a:cs typeface="Times New Roman" panose="02020603050405020304" pitchFamily="18" charset="0"/>
              </a:rPr>
              <a:t>beneficiation</a:t>
            </a:r>
            <a:r>
              <a:rPr lang="en-US" sz="1800" dirty="0">
                <a:solidFill>
                  <a:schemeClr val="tx2">
                    <a:lumMod val="50000"/>
                  </a:schemeClr>
                </a:solidFill>
                <a:cs typeface="Times New Roman" panose="02020603050405020304" pitchFamily="18" charset="0"/>
              </a:rPr>
              <a:t> towards improving agricultural productivity and deepening agricultural value chain</a:t>
            </a:r>
          </a:p>
          <a:p>
            <a:pPr marL="1257300" lvl="2" indent="-342900" algn="l">
              <a:buClr>
                <a:srgbClr val="C00000"/>
              </a:buClr>
              <a:buFont typeface="Arial" pitchFamily="34" charset="0"/>
              <a:buChar char="•"/>
            </a:pPr>
            <a:r>
              <a:rPr lang="en-US" sz="1600" dirty="0">
                <a:solidFill>
                  <a:schemeClr val="tx2">
                    <a:lumMod val="50000"/>
                  </a:schemeClr>
                </a:solidFill>
                <a:cs typeface="Times New Roman" panose="02020603050405020304" pitchFamily="18" charset="0"/>
              </a:rPr>
              <a:t>National Trade Facilitation Committee – logistics</a:t>
            </a:r>
          </a:p>
          <a:p>
            <a:pPr marL="1257300" lvl="2" indent="-342900" algn="l">
              <a:buClr>
                <a:srgbClr val="C00000"/>
              </a:buClr>
              <a:buFont typeface="Arial" pitchFamily="34" charset="0"/>
              <a:buChar char="•"/>
            </a:pPr>
            <a:r>
              <a:rPr lang="en-US" sz="1600" dirty="0">
                <a:solidFill>
                  <a:schemeClr val="tx2">
                    <a:lumMod val="50000"/>
                  </a:schemeClr>
                </a:solidFill>
                <a:cs typeface="Times New Roman" panose="02020603050405020304" pitchFamily="18" charset="0"/>
              </a:rPr>
              <a:t>DTIS updated</a:t>
            </a:r>
          </a:p>
          <a:p>
            <a:pPr marL="1257300" lvl="2" indent="-342900" algn="l">
              <a:buClr>
                <a:srgbClr val="C00000"/>
              </a:buClr>
              <a:buFont typeface="Arial" pitchFamily="34" charset="0"/>
              <a:buChar char="•"/>
            </a:pPr>
            <a:r>
              <a:rPr lang="en-US" sz="1600" dirty="0">
                <a:solidFill>
                  <a:schemeClr val="tx2">
                    <a:lumMod val="50000"/>
                  </a:schemeClr>
                </a:solidFill>
                <a:cs typeface="Times New Roman" panose="02020603050405020304" pitchFamily="18" charset="0"/>
              </a:rPr>
              <a:t>Ratified WTO Trade facilitation Agreement</a:t>
            </a:r>
          </a:p>
          <a:p>
            <a:pPr marL="1257300" lvl="2" indent="-342900" algn="l">
              <a:buClr>
                <a:srgbClr val="C00000"/>
              </a:buClr>
              <a:buFont typeface="Arial" pitchFamily="34" charset="0"/>
              <a:buChar char="•"/>
            </a:pPr>
            <a:r>
              <a:rPr lang="en-US" sz="1600" dirty="0">
                <a:solidFill>
                  <a:schemeClr val="tx2">
                    <a:lumMod val="50000"/>
                  </a:schemeClr>
                </a:solidFill>
                <a:cs typeface="Times New Roman" panose="02020603050405020304" pitchFamily="18" charset="0"/>
              </a:rPr>
              <a:t>The Blueprint for regulatory reforms to improve business environment</a:t>
            </a:r>
          </a:p>
          <a:p>
            <a:pPr marL="1257300" lvl="2" indent="-342900" algn="l">
              <a:buClr>
                <a:srgbClr val="C00000"/>
              </a:buClr>
              <a:buFont typeface="Arial" pitchFamily="34" charset="0"/>
              <a:buChar char="•"/>
            </a:pPr>
            <a:r>
              <a:rPr lang="en-US" sz="1600" dirty="0">
                <a:solidFill>
                  <a:schemeClr val="tx2">
                    <a:lumMod val="50000"/>
                  </a:schemeClr>
                </a:solidFill>
                <a:cs typeface="Times New Roman" panose="02020603050405020304" pitchFamily="18" charset="0"/>
              </a:rPr>
              <a:t>Sector development strategies e.g. leather, cotton, </a:t>
            </a:r>
            <a:r>
              <a:rPr lang="en-US" sz="1600" dirty="0" err="1">
                <a:solidFill>
                  <a:schemeClr val="tx2">
                    <a:lumMod val="50000"/>
                  </a:schemeClr>
                </a:solidFill>
                <a:cs typeface="Times New Roman" panose="02020603050405020304" pitchFamily="18" charset="0"/>
              </a:rPr>
              <a:t>etc</a:t>
            </a:r>
            <a:endParaRPr lang="en-US" sz="1600" dirty="0">
              <a:solidFill>
                <a:schemeClr val="tx2">
                  <a:lumMod val="50000"/>
                </a:schemeClr>
              </a:solidFill>
              <a:cs typeface="Times New Roman" panose="02020603050405020304" pitchFamily="18" charset="0"/>
            </a:endParaRPr>
          </a:p>
        </p:txBody>
      </p:sp>
      <p:sp>
        <p:nvSpPr>
          <p:cNvPr id="3" name="Slide Number Placeholder 2">
            <a:extLst>
              <a:ext uri="{FF2B5EF4-FFF2-40B4-BE49-F238E27FC236}">
                <a16:creationId xmlns:a16="http://schemas.microsoft.com/office/drawing/2014/main" id="{E2FAC3A7-0A8E-40C7-849F-F854E1C88EE2}"/>
              </a:ext>
            </a:extLst>
          </p:cNvPr>
          <p:cNvSpPr>
            <a:spLocks noGrp="1"/>
          </p:cNvSpPr>
          <p:nvPr>
            <p:ph type="sldNum" sz="quarter" idx="12"/>
          </p:nvPr>
        </p:nvSpPr>
        <p:spPr/>
        <p:txBody>
          <a:bodyPr/>
          <a:lstStyle/>
          <a:p>
            <a:pPr>
              <a:defRPr/>
            </a:pPr>
            <a:fld id="{4F8E403E-1BF0-469D-A93C-635C1B988100}" type="slidenum">
              <a:rPr lang="en-US" smtClean="0"/>
              <a:pPr>
                <a:defRPr/>
              </a:pPr>
              <a:t>5</a:t>
            </a:fld>
            <a:endParaRPr lang="en-US"/>
          </a:p>
        </p:txBody>
      </p:sp>
      <p:pic>
        <p:nvPicPr>
          <p:cNvPr id="4" name="Picture 3">
            <a:extLst>
              <a:ext uri="{FF2B5EF4-FFF2-40B4-BE49-F238E27FC236}">
                <a16:creationId xmlns:a16="http://schemas.microsoft.com/office/drawing/2014/main" id="{9A33ADB7-E9DC-40CC-8741-19815FD6B183}"/>
              </a:ext>
            </a:extLst>
          </p:cNvPr>
          <p:cNvPicPr>
            <a:picLocks noChangeAspect="1"/>
          </p:cNvPicPr>
          <p:nvPr/>
        </p:nvPicPr>
        <p:blipFill>
          <a:blip r:embed="rId4"/>
          <a:stretch>
            <a:fillRect/>
          </a:stretch>
        </p:blipFill>
        <p:spPr>
          <a:xfrm>
            <a:off x="3733800" y="391193"/>
            <a:ext cx="5169856" cy="1207113"/>
          </a:xfrm>
          <a:prstGeom prst="rect">
            <a:avLst/>
          </a:prstGeom>
        </p:spPr>
      </p:pic>
      <p:pic>
        <p:nvPicPr>
          <p:cNvPr id="6" name="Picture 5">
            <a:extLst>
              <a:ext uri="{FF2B5EF4-FFF2-40B4-BE49-F238E27FC236}">
                <a16:creationId xmlns:a16="http://schemas.microsoft.com/office/drawing/2014/main" id="{29D9C4A4-F57A-4C99-9FF5-2F068B947392}"/>
              </a:ext>
            </a:extLst>
          </p:cNvPr>
          <p:cNvPicPr>
            <a:picLocks noChangeAspect="1"/>
          </p:cNvPicPr>
          <p:nvPr/>
        </p:nvPicPr>
        <p:blipFill>
          <a:blip r:embed="rId5"/>
          <a:stretch>
            <a:fillRect/>
          </a:stretch>
        </p:blipFill>
        <p:spPr>
          <a:xfrm>
            <a:off x="2667000" y="6009095"/>
            <a:ext cx="5730737" cy="859611"/>
          </a:xfrm>
          <a:prstGeom prst="rect">
            <a:avLst/>
          </a:prstGeom>
        </p:spPr>
      </p:pic>
    </p:spTree>
    <p:extLst>
      <p:ext uri="{BB962C8B-B14F-4D97-AF65-F5344CB8AC3E}">
        <p14:creationId xmlns:p14="http://schemas.microsoft.com/office/powerpoint/2010/main" val="26523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535F-5E1E-4942-92A5-78BE426CC143}"/>
              </a:ext>
            </a:extLst>
          </p:cNvPr>
          <p:cNvSpPr>
            <a:spLocks noGrp="1"/>
          </p:cNvSpPr>
          <p:nvPr>
            <p:ph type="title"/>
          </p:nvPr>
        </p:nvSpPr>
        <p:spPr>
          <a:xfrm>
            <a:off x="419099" y="580639"/>
            <a:ext cx="8229600" cy="792162"/>
          </a:xfrm>
        </p:spPr>
        <p:txBody>
          <a:bodyPr/>
          <a:lstStyle/>
          <a:p>
            <a:r>
              <a:rPr lang="en-US" b="1" dirty="0">
                <a:solidFill>
                  <a:schemeClr val="accent1"/>
                </a:solidFill>
              </a:rPr>
              <a:t>Good Practice Case-1</a:t>
            </a:r>
            <a:endParaRPr lang="en-GB" dirty="0"/>
          </a:p>
        </p:txBody>
      </p:sp>
      <p:sp>
        <p:nvSpPr>
          <p:cNvPr id="3" name="Slide Number Placeholder 2">
            <a:extLst>
              <a:ext uri="{FF2B5EF4-FFF2-40B4-BE49-F238E27FC236}">
                <a16:creationId xmlns:a16="http://schemas.microsoft.com/office/drawing/2014/main" id="{21A420EF-05D7-4441-A9A7-73034FF1430F}"/>
              </a:ext>
            </a:extLst>
          </p:cNvPr>
          <p:cNvSpPr>
            <a:spLocks noGrp="1"/>
          </p:cNvSpPr>
          <p:nvPr>
            <p:ph type="sldNum" sz="quarter" idx="12"/>
          </p:nvPr>
        </p:nvSpPr>
        <p:spPr/>
        <p:txBody>
          <a:bodyPr/>
          <a:lstStyle/>
          <a:p>
            <a:pPr>
              <a:defRPr/>
            </a:pPr>
            <a:fld id="{9F0B10D2-83BC-4E8A-9F85-B6C0F6FAD4BD}" type="slidenum">
              <a:rPr lang="en-US" smtClean="0"/>
              <a:pPr>
                <a:defRPr/>
              </a:pPr>
              <a:t>6</a:t>
            </a:fld>
            <a:endParaRPr lang="en-US"/>
          </a:p>
        </p:txBody>
      </p:sp>
      <p:pic>
        <p:nvPicPr>
          <p:cNvPr id="4" name="image2.jpg">
            <a:extLst>
              <a:ext uri="{FF2B5EF4-FFF2-40B4-BE49-F238E27FC236}">
                <a16:creationId xmlns:a16="http://schemas.microsoft.com/office/drawing/2014/main" id="{AFAFB7F0-ADFB-4621-AC9A-0A2203DA1594}"/>
              </a:ext>
            </a:extLst>
          </p:cNvPr>
          <p:cNvPicPr>
            <a:picLocks noChangeAspect="1"/>
          </p:cNvPicPr>
          <p:nvPr/>
        </p:nvPicPr>
        <p:blipFill rotWithShape="1">
          <a:blip r:embed="rId2"/>
          <a:srcRect l="8494" b="1532"/>
          <a:stretch/>
        </p:blipFill>
        <p:spPr bwMode="auto">
          <a:xfrm>
            <a:off x="533400" y="1676400"/>
            <a:ext cx="8000999" cy="43434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89A20D6-4AC5-45B9-91F1-846A40BECB2A}"/>
              </a:ext>
            </a:extLst>
          </p:cNvPr>
          <p:cNvPicPr>
            <a:picLocks noChangeAspect="1"/>
          </p:cNvPicPr>
          <p:nvPr/>
        </p:nvPicPr>
        <p:blipFill>
          <a:blip r:embed="rId3"/>
          <a:stretch>
            <a:fillRect/>
          </a:stretch>
        </p:blipFill>
        <p:spPr>
          <a:xfrm>
            <a:off x="2590801" y="6096000"/>
            <a:ext cx="5730737" cy="783411"/>
          </a:xfrm>
          <a:prstGeom prst="rect">
            <a:avLst/>
          </a:prstGeom>
        </p:spPr>
      </p:pic>
      <p:pic>
        <p:nvPicPr>
          <p:cNvPr id="6" name="Picture 5">
            <a:extLst>
              <a:ext uri="{FF2B5EF4-FFF2-40B4-BE49-F238E27FC236}">
                <a16:creationId xmlns:a16="http://schemas.microsoft.com/office/drawing/2014/main" id="{6988EDF4-C5B0-4961-B689-40B51BD0C32A}"/>
              </a:ext>
            </a:extLst>
          </p:cNvPr>
          <p:cNvPicPr>
            <a:picLocks noChangeAspect="1"/>
          </p:cNvPicPr>
          <p:nvPr/>
        </p:nvPicPr>
        <p:blipFill>
          <a:blip r:embed="rId4"/>
          <a:stretch>
            <a:fillRect/>
          </a:stretch>
        </p:blipFill>
        <p:spPr>
          <a:xfrm>
            <a:off x="3486345" y="12164"/>
            <a:ext cx="5169856" cy="792162"/>
          </a:xfrm>
          <a:prstGeom prst="rect">
            <a:avLst/>
          </a:prstGeom>
        </p:spPr>
      </p:pic>
    </p:spTree>
    <p:extLst>
      <p:ext uri="{BB962C8B-B14F-4D97-AF65-F5344CB8AC3E}">
        <p14:creationId xmlns:p14="http://schemas.microsoft.com/office/powerpoint/2010/main" val="62452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811" y="1021909"/>
            <a:ext cx="7315200" cy="685800"/>
          </a:xfrm>
        </p:spPr>
        <p:txBody>
          <a:bodyPr rtlCol="0">
            <a:normAutofit/>
          </a:bodyPr>
          <a:lstStyle/>
          <a:p>
            <a:pPr algn="l" fontAlgn="auto">
              <a:spcAft>
                <a:spcPts val="0"/>
              </a:spcAft>
              <a:defRPr/>
            </a:pPr>
            <a:r>
              <a:rPr lang="en-US" sz="3600" b="1" dirty="0">
                <a:solidFill>
                  <a:schemeClr val="accent1"/>
                </a:solidFill>
              </a:rPr>
              <a:t>Good Practice Case-2</a:t>
            </a:r>
            <a:endParaRPr lang="en-US" sz="3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r="826"/>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11259" y="1828800"/>
            <a:ext cx="8097837" cy="655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rgbClr val="C00000"/>
              </a:buClr>
              <a:buFont typeface="Arial" panose="020B0604020202020204" pitchFamily="34" charset="0"/>
              <a:buChar char="•"/>
            </a:pPr>
            <a:r>
              <a:rPr lang="en-GB" sz="2400" dirty="0">
                <a:solidFill>
                  <a:schemeClr val="tx2">
                    <a:lumMod val="50000"/>
                  </a:schemeClr>
                </a:solidFill>
                <a:cs typeface="Times New Roman" panose="02020603050405020304" pitchFamily="18" charset="0"/>
              </a:rPr>
              <a:t>AFRICADO COMPANY LTD     </a:t>
            </a:r>
          </a:p>
          <a:p>
            <a:pPr marL="914400" lvl="1" indent="-457200" algn="l">
              <a:buClr>
                <a:srgbClr val="C00000"/>
              </a:buClr>
              <a:buFont typeface="Arial" panose="020B0604020202020204" pitchFamily="34" charset="0"/>
              <a:buChar char="•"/>
            </a:pPr>
            <a:r>
              <a:rPr lang="en-US" sz="1800" dirty="0">
                <a:solidFill>
                  <a:schemeClr val="tx2">
                    <a:lumMod val="50000"/>
                  </a:schemeClr>
                </a:solidFill>
                <a:cs typeface="Times New Roman" panose="02020603050405020304" pitchFamily="18" charset="0"/>
              </a:rPr>
              <a:t>The first Tanzanian company exporting avocados (Hass) to the UK- Sainsbury, Tesco supermarkets</a:t>
            </a:r>
          </a:p>
          <a:p>
            <a:pPr marL="914400" lvl="1" indent="-457200" algn="l">
              <a:buClr>
                <a:srgbClr val="C00000"/>
              </a:buClr>
              <a:buFont typeface="Arial" panose="020B0604020202020204" pitchFamily="34" charset="0"/>
              <a:buChar char="•"/>
            </a:pPr>
            <a:r>
              <a:rPr lang="en-US" sz="1800" dirty="0">
                <a:solidFill>
                  <a:schemeClr val="tx2">
                    <a:lumMod val="50000"/>
                  </a:schemeClr>
                </a:solidFill>
                <a:cs typeface="Times New Roman" panose="02020603050405020304" pitchFamily="18" charset="0"/>
              </a:rPr>
              <a:t>Established in 2007, State-of-the-art packhouse facility in 2013</a:t>
            </a:r>
          </a:p>
          <a:p>
            <a:pPr marL="914400" lvl="1" indent="-457200" algn="l">
              <a:buClr>
                <a:srgbClr val="C00000"/>
              </a:buClr>
              <a:buFont typeface="Arial" panose="020B0604020202020204" pitchFamily="34" charset="0"/>
              <a:buChar char="•"/>
            </a:pPr>
            <a:r>
              <a:rPr lang="en-US" sz="1800" dirty="0">
                <a:solidFill>
                  <a:schemeClr val="tx2">
                    <a:lumMod val="50000"/>
                  </a:schemeClr>
                </a:solidFill>
                <a:cs typeface="Times New Roman" panose="02020603050405020304" pitchFamily="18" charset="0"/>
              </a:rPr>
              <a:t>Diversified from poorly performing coffee estate (4,400 tones in 1972 to less than 50 tones in 1990) </a:t>
            </a:r>
          </a:p>
          <a:p>
            <a:pPr marL="914400" lvl="1" indent="-457200" algn="l">
              <a:buClr>
                <a:srgbClr val="C00000"/>
              </a:buClr>
              <a:buFont typeface="Arial" panose="020B0604020202020204" pitchFamily="34" charset="0"/>
              <a:buChar char="•"/>
            </a:pPr>
            <a:r>
              <a:rPr lang="en-US" sz="1800" dirty="0">
                <a:solidFill>
                  <a:schemeClr val="tx2">
                    <a:lumMod val="50000"/>
                  </a:schemeClr>
                </a:solidFill>
                <a:cs typeface="Times New Roman" panose="02020603050405020304" pitchFamily="18" charset="0"/>
              </a:rPr>
              <a:t>Raised competitiveness of AFRICADO’s products, improved quality and access to export markets</a:t>
            </a:r>
          </a:p>
          <a:p>
            <a:pPr marL="914400" lvl="1" indent="-457200" algn="l">
              <a:buClr>
                <a:srgbClr val="C00000"/>
              </a:buClr>
              <a:buFont typeface="Arial" panose="020B0604020202020204" pitchFamily="34" charset="0"/>
              <a:buChar char="•"/>
            </a:pPr>
            <a:r>
              <a:rPr lang="en-GB" sz="1800" dirty="0">
                <a:solidFill>
                  <a:schemeClr val="tx2">
                    <a:lumMod val="50000"/>
                  </a:schemeClr>
                </a:solidFill>
                <a:cs typeface="Times New Roman" panose="02020603050405020304" pitchFamily="18" charset="0"/>
              </a:rPr>
              <a:t>Avocado </a:t>
            </a:r>
            <a:r>
              <a:rPr lang="en-US" sz="1800" dirty="0">
                <a:solidFill>
                  <a:schemeClr val="tx2">
                    <a:lumMod val="50000"/>
                  </a:schemeClr>
                </a:solidFill>
                <a:cs typeface="Times New Roman" panose="02020603050405020304" pitchFamily="18" charset="0"/>
              </a:rPr>
              <a:t>exports from 488 tones in 2012 to 2,579 tones in 2016, a </a:t>
            </a:r>
            <a:r>
              <a:rPr lang="en-US" sz="1800" b="1" dirty="0">
                <a:solidFill>
                  <a:schemeClr val="tx2">
                    <a:lumMod val="50000"/>
                  </a:schemeClr>
                </a:solidFill>
                <a:cs typeface="Times New Roman" panose="02020603050405020304" pitchFamily="18" charset="0"/>
              </a:rPr>
              <a:t>428.48%</a:t>
            </a:r>
            <a:r>
              <a:rPr lang="en-US" sz="1800" dirty="0">
                <a:solidFill>
                  <a:schemeClr val="tx2">
                    <a:lumMod val="50000"/>
                  </a:schemeClr>
                </a:solidFill>
                <a:cs typeface="Times New Roman" panose="02020603050405020304" pitchFamily="18" charset="0"/>
              </a:rPr>
              <a:t> increase. </a:t>
            </a:r>
          </a:p>
          <a:p>
            <a:pPr marL="914400" lvl="1" indent="-457200" algn="l">
              <a:buClr>
                <a:srgbClr val="C00000"/>
              </a:buClr>
              <a:buFont typeface="Arial" panose="020B0604020202020204" pitchFamily="34" charset="0"/>
              <a:buChar char="•"/>
            </a:pPr>
            <a:r>
              <a:rPr lang="en-US" sz="1800" dirty="0">
                <a:solidFill>
                  <a:schemeClr val="tx2">
                    <a:lumMod val="50000"/>
                  </a:schemeClr>
                </a:solidFill>
                <a:cs typeface="Times New Roman" panose="02020603050405020304" pitchFamily="18" charset="0"/>
              </a:rPr>
              <a:t>Now designated Export Processing Zone, exporting to UK, France, and Netherlands. </a:t>
            </a:r>
          </a:p>
          <a:p>
            <a:pPr marL="914400" lvl="1" indent="-457200" algn="l">
              <a:buClr>
                <a:srgbClr val="C00000"/>
              </a:buClr>
              <a:buFont typeface="Arial" panose="020B0604020202020204" pitchFamily="34" charset="0"/>
              <a:buChar char="•"/>
            </a:pPr>
            <a:r>
              <a:rPr lang="en-US" sz="1800" dirty="0">
                <a:solidFill>
                  <a:schemeClr val="tx2">
                    <a:lumMod val="50000"/>
                  </a:schemeClr>
                </a:solidFill>
                <a:cs typeface="Times New Roman" panose="02020603050405020304" pitchFamily="18" charset="0"/>
              </a:rPr>
              <a:t>Some small markets in the Middle East</a:t>
            </a:r>
          </a:p>
        </p:txBody>
      </p:sp>
      <p:pic>
        <p:nvPicPr>
          <p:cNvPr id="6" name="Picture 5">
            <a:extLst>
              <a:ext uri="{FF2B5EF4-FFF2-40B4-BE49-F238E27FC236}">
                <a16:creationId xmlns:a16="http://schemas.microsoft.com/office/drawing/2014/main" id="{89735DB7-F4D6-4DD9-A82D-A29D49E98A08}"/>
              </a:ext>
            </a:extLst>
          </p:cNvPr>
          <p:cNvPicPr>
            <a:picLocks noChangeAspect="1"/>
          </p:cNvPicPr>
          <p:nvPr/>
        </p:nvPicPr>
        <p:blipFill>
          <a:blip r:embed="rId4">
            <a:alphaModFix amt="50000"/>
          </a:blip>
          <a:stretch>
            <a:fillRect/>
          </a:stretch>
        </p:blipFill>
        <p:spPr>
          <a:xfrm>
            <a:off x="4343400" y="1707709"/>
            <a:ext cx="1130199" cy="685800"/>
          </a:xfrm>
          <a:prstGeom prst="rect">
            <a:avLst/>
          </a:prstGeom>
        </p:spPr>
      </p:pic>
      <p:sp>
        <p:nvSpPr>
          <p:cNvPr id="3" name="Slide Number Placeholder 2">
            <a:extLst>
              <a:ext uri="{FF2B5EF4-FFF2-40B4-BE49-F238E27FC236}">
                <a16:creationId xmlns:a16="http://schemas.microsoft.com/office/drawing/2014/main" id="{C247AD51-A038-4B84-9F2A-9B37C341B4E4}"/>
              </a:ext>
            </a:extLst>
          </p:cNvPr>
          <p:cNvSpPr>
            <a:spLocks noGrp="1"/>
          </p:cNvSpPr>
          <p:nvPr>
            <p:ph type="sldNum" sz="quarter" idx="12"/>
          </p:nvPr>
        </p:nvSpPr>
        <p:spPr/>
        <p:txBody>
          <a:bodyPr/>
          <a:lstStyle/>
          <a:p>
            <a:pPr>
              <a:defRPr/>
            </a:pPr>
            <a:fld id="{4F8E403E-1BF0-469D-A93C-635C1B988100}" type="slidenum">
              <a:rPr lang="en-US" smtClean="0"/>
              <a:pPr>
                <a:defRPr/>
              </a:pPr>
              <a:t>7</a:t>
            </a:fld>
            <a:endParaRPr lang="en-US"/>
          </a:p>
        </p:txBody>
      </p:sp>
      <p:pic>
        <p:nvPicPr>
          <p:cNvPr id="4" name="Picture 3">
            <a:extLst>
              <a:ext uri="{FF2B5EF4-FFF2-40B4-BE49-F238E27FC236}">
                <a16:creationId xmlns:a16="http://schemas.microsoft.com/office/drawing/2014/main" id="{E1534FE6-373D-46AF-B427-59B140357A3C}"/>
              </a:ext>
            </a:extLst>
          </p:cNvPr>
          <p:cNvPicPr>
            <a:picLocks noChangeAspect="1"/>
          </p:cNvPicPr>
          <p:nvPr/>
        </p:nvPicPr>
        <p:blipFill>
          <a:blip r:embed="rId5"/>
          <a:stretch>
            <a:fillRect/>
          </a:stretch>
        </p:blipFill>
        <p:spPr>
          <a:xfrm>
            <a:off x="2576300" y="5998389"/>
            <a:ext cx="5730737" cy="859611"/>
          </a:xfrm>
          <a:prstGeom prst="rect">
            <a:avLst/>
          </a:prstGeom>
        </p:spPr>
      </p:pic>
      <p:pic>
        <p:nvPicPr>
          <p:cNvPr id="7" name="Picture 6">
            <a:extLst>
              <a:ext uri="{FF2B5EF4-FFF2-40B4-BE49-F238E27FC236}">
                <a16:creationId xmlns:a16="http://schemas.microsoft.com/office/drawing/2014/main" id="{0D55F1DA-800D-4E6A-B182-8A07DB4649B7}"/>
              </a:ext>
            </a:extLst>
          </p:cNvPr>
          <p:cNvPicPr>
            <a:picLocks noChangeAspect="1"/>
          </p:cNvPicPr>
          <p:nvPr/>
        </p:nvPicPr>
        <p:blipFill>
          <a:blip r:embed="rId6"/>
          <a:stretch>
            <a:fillRect/>
          </a:stretch>
        </p:blipFill>
        <p:spPr>
          <a:xfrm>
            <a:off x="3634333" y="279765"/>
            <a:ext cx="5169856" cy="939435"/>
          </a:xfrm>
          <a:prstGeom prst="rect">
            <a:avLst/>
          </a:prstGeom>
        </p:spPr>
      </p:pic>
    </p:spTree>
    <p:extLst>
      <p:ext uri="{BB962C8B-B14F-4D97-AF65-F5344CB8AC3E}">
        <p14:creationId xmlns:p14="http://schemas.microsoft.com/office/powerpoint/2010/main" val="119268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1993C-6AB6-450B-B1AE-78718949DE3C}"/>
              </a:ext>
            </a:extLst>
          </p:cNvPr>
          <p:cNvPicPr>
            <a:picLocks noChangeAspect="1"/>
          </p:cNvPicPr>
          <p:nvPr/>
        </p:nvPicPr>
        <p:blipFill>
          <a:blip r:embed="rId3"/>
          <a:stretch>
            <a:fillRect/>
          </a:stretch>
        </p:blipFill>
        <p:spPr>
          <a:xfrm>
            <a:off x="0" y="6053850"/>
            <a:ext cx="9144000" cy="972338"/>
          </a:xfrm>
          <a:prstGeom prst="rect">
            <a:avLst/>
          </a:prstGeom>
        </p:spPr>
      </p:pic>
      <p:sp>
        <p:nvSpPr>
          <p:cNvPr id="8" name="Title 7">
            <a:extLst>
              <a:ext uri="{FF2B5EF4-FFF2-40B4-BE49-F238E27FC236}">
                <a16:creationId xmlns:a16="http://schemas.microsoft.com/office/drawing/2014/main" id="{6E8914FC-EBE8-4311-AC5A-6D6819288E0E}"/>
              </a:ext>
            </a:extLst>
          </p:cNvPr>
          <p:cNvSpPr>
            <a:spLocks noGrp="1"/>
          </p:cNvSpPr>
          <p:nvPr>
            <p:ph type="ctrTitle"/>
          </p:nvPr>
        </p:nvSpPr>
        <p:spPr>
          <a:xfrm>
            <a:off x="45876" y="1258566"/>
            <a:ext cx="6983060" cy="1066800"/>
          </a:xfrm>
        </p:spPr>
        <p:txBody>
          <a:bodyPr/>
          <a:lstStyle/>
          <a:p>
            <a:r>
              <a:rPr lang="en-US" sz="3600" b="1" dirty="0">
                <a:solidFill>
                  <a:schemeClr val="accent1"/>
                </a:solidFill>
              </a:rPr>
              <a:t>Good Practice Case-3</a:t>
            </a:r>
            <a:endParaRPr lang="en-GB" sz="3600" dirty="0">
              <a:solidFill>
                <a:srgbClr val="0070C0"/>
              </a:solidFill>
            </a:endParaRPr>
          </a:p>
        </p:txBody>
      </p:sp>
      <p:sp>
        <p:nvSpPr>
          <p:cNvPr id="9" name="Subtitle 8">
            <a:extLst>
              <a:ext uri="{FF2B5EF4-FFF2-40B4-BE49-F238E27FC236}">
                <a16:creationId xmlns:a16="http://schemas.microsoft.com/office/drawing/2014/main" id="{8AD40BD1-F26E-4048-9D4E-2C97D3B45532}"/>
              </a:ext>
            </a:extLst>
          </p:cNvPr>
          <p:cNvSpPr>
            <a:spLocks noGrp="1"/>
          </p:cNvSpPr>
          <p:nvPr>
            <p:ph type="subTitle" idx="1"/>
          </p:nvPr>
        </p:nvSpPr>
        <p:spPr>
          <a:xfrm>
            <a:off x="227108" y="2209800"/>
            <a:ext cx="8278460" cy="5059678"/>
          </a:xfrm>
        </p:spPr>
        <p:txBody>
          <a:bodyPr/>
          <a:lstStyle/>
          <a:p>
            <a:pPr marL="914400" lvl="1" indent="-457200" algn="l">
              <a:buClr>
                <a:srgbClr val="C00000"/>
              </a:buClr>
              <a:buFont typeface="Arial" panose="020B0604020202020204" pitchFamily="34" charset="0"/>
              <a:buChar char="•"/>
            </a:pPr>
            <a:r>
              <a:rPr lang="en-GB" sz="2000" dirty="0">
                <a:solidFill>
                  <a:schemeClr val="tx2">
                    <a:lumMod val="50000"/>
                  </a:schemeClr>
                </a:solidFill>
                <a:cs typeface="Times New Roman" panose="02020603050405020304" pitchFamily="18" charset="0"/>
              </a:rPr>
              <a:t>Smallholder farmers integrated through contractual relations- seeds, extension support, assured markets</a:t>
            </a:r>
          </a:p>
          <a:p>
            <a:pPr marL="914400" lvl="1" indent="-457200" algn="l">
              <a:buClr>
                <a:srgbClr val="C00000"/>
              </a:buClr>
              <a:buFont typeface="Arial" panose="020B0604020202020204" pitchFamily="34" charset="0"/>
              <a:buChar char="•"/>
            </a:pPr>
            <a:r>
              <a:rPr lang="en-GB" sz="2000" dirty="0">
                <a:solidFill>
                  <a:schemeClr val="tx2">
                    <a:lumMod val="50000"/>
                  </a:schemeClr>
                </a:solidFill>
                <a:cs typeface="Times New Roman" panose="02020603050405020304" pitchFamily="18" charset="0"/>
              </a:rPr>
              <a:t>Smallholders diversified from reliance on coffee incomes-dramatic declines and fluctuations  - now over 2,200 (20% female) out growers</a:t>
            </a:r>
          </a:p>
          <a:p>
            <a:pPr marL="914400" lvl="1" indent="-457200" algn="l">
              <a:buClr>
                <a:srgbClr val="C00000"/>
              </a:buClr>
              <a:buFont typeface="Arial" panose="020B0604020202020204" pitchFamily="34" charset="0"/>
              <a:buChar char="•"/>
            </a:pPr>
            <a:r>
              <a:rPr lang="en-GB" sz="2000" dirty="0">
                <a:solidFill>
                  <a:schemeClr val="tx2">
                    <a:lumMod val="50000"/>
                  </a:schemeClr>
                </a:solidFill>
                <a:cs typeface="Times New Roman" panose="02020603050405020304" pitchFamily="18" charset="0"/>
              </a:rPr>
              <a:t>Out grower exports  in 2018 – 581 tonnes, nearly 19% of 3,000 tonnes exported (Further expansion targets 8,000 tonnes by 2023)</a:t>
            </a:r>
          </a:p>
          <a:p>
            <a:pPr marL="914400" lvl="1" indent="-457200" algn="l">
              <a:buClr>
                <a:srgbClr val="C00000"/>
              </a:buClr>
              <a:buFont typeface="Arial" panose="020B0604020202020204" pitchFamily="34" charset="0"/>
              <a:buChar char="•"/>
            </a:pPr>
            <a:r>
              <a:rPr lang="en-GB" sz="2000" dirty="0">
                <a:solidFill>
                  <a:schemeClr val="tx2">
                    <a:lumMod val="50000"/>
                  </a:schemeClr>
                </a:solidFill>
                <a:cs typeface="Times New Roman" panose="02020603050405020304" pitchFamily="18" charset="0"/>
              </a:rPr>
              <a:t>Investment needed to achieve quality standards and certifications too high for smallholders </a:t>
            </a:r>
          </a:p>
          <a:p>
            <a:pPr marL="914400" lvl="1" indent="-457200" algn="l">
              <a:buClr>
                <a:srgbClr val="C00000"/>
              </a:buClr>
              <a:buFont typeface="Arial" panose="020B0604020202020204" pitchFamily="34" charset="0"/>
              <a:buChar char="•"/>
            </a:pPr>
            <a:r>
              <a:rPr lang="en-GB" sz="2000" dirty="0">
                <a:solidFill>
                  <a:schemeClr val="tx2">
                    <a:lumMod val="50000"/>
                  </a:schemeClr>
                </a:solidFill>
                <a:cs typeface="Times New Roman" panose="02020603050405020304" pitchFamily="18" charset="0"/>
              </a:rPr>
              <a:t>Knowledge based transformation of agriculture- the way for the future– but entry costs for small producers entails strategic value chain partnership</a:t>
            </a:r>
          </a:p>
          <a:p>
            <a:endParaRPr lang="en-GB" sz="2800" dirty="0"/>
          </a:p>
        </p:txBody>
      </p:sp>
      <p:sp>
        <p:nvSpPr>
          <p:cNvPr id="2" name="Slide Number Placeholder 1">
            <a:extLst>
              <a:ext uri="{FF2B5EF4-FFF2-40B4-BE49-F238E27FC236}">
                <a16:creationId xmlns:a16="http://schemas.microsoft.com/office/drawing/2014/main" id="{D434FADC-8543-4824-92FA-12224A144EAB}"/>
              </a:ext>
            </a:extLst>
          </p:cNvPr>
          <p:cNvSpPr>
            <a:spLocks noGrp="1"/>
          </p:cNvSpPr>
          <p:nvPr>
            <p:ph type="sldNum" sz="quarter" idx="12"/>
          </p:nvPr>
        </p:nvSpPr>
        <p:spPr/>
        <p:txBody>
          <a:bodyPr/>
          <a:lstStyle/>
          <a:p>
            <a:pPr>
              <a:defRPr/>
            </a:pPr>
            <a:fld id="{4F8E403E-1BF0-469D-A93C-635C1B988100}" type="slidenum">
              <a:rPr lang="en-US" smtClean="0"/>
              <a:pPr>
                <a:defRPr/>
              </a:pPr>
              <a:t>8</a:t>
            </a:fld>
            <a:endParaRPr lang="en-US"/>
          </a:p>
        </p:txBody>
      </p:sp>
      <p:pic>
        <p:nvPicPr>
          <p:cNvPr id="3" name="Picture 2">
            <a:extLst>
              <a:ext uri="{FF2B5EF4-FFF2-40B4-BE49-F238E27FC236}">
                <a16:creationId xmlns:a16="http://schemas.microsoft.com/office/drawing/2014/main" id="{C4A711D9-8C5E-47C6-A309-59EDDAD1AD11}"/>
              </a:ext>
            </a:extLst>
          </p:cNvPr>
          <p:cNvPicPr>
            <a:picLocks noChangeAspect="1"/>
          </p:cNvPicPr>
          <p:nvPr/>
        </p:nvPicPr>
        <p:blipFill>
          <a:blip r:embed="rId4"/>
          <a:stretch>
            <a:fillRect/>
          </a:stretch>
        </p:blipFill>
        <p:spPr>
          <a:xfrm>
            <a:off x="3733800" y="470522"/>
            <a:ext cx="5169856" cy="1066801"/>
          </a:xfrm>
          <a:prstGeom prst="rect">
            <a:avLst/>
          </a:prstGeom>
        </p:spPr>
      </p:pic>
      <p:pic>
        <p:nvPicPr>
          <p:cNvPr id="4" name="Picture 3">
            <a:extLst>
              <a:ext uri="{FF2B5EF4-FFF2-40B4-BE49-F238E27FC236}">
                <a16:creationId xmlns:a16="http://schemas.microsoft.com/office/drawing/2014/main" id="{A7C2425C-B64A-40C6-BB0D-C649072FCC15}"/>
              </a:ext>
            </a:extLst>
          </p:cNvPr>
          <p:cNvPicPr>
            <a:picLocks noChangeAspect="1"/>
          </p:cNvPicPr>
          <p:nvPr/>
        </p:nvPicPr>
        <p:blipFill>
          <a:blip r:embed="rId5"/>
          <a:stretch>
            <a:fillRect/>
          </a:stretch>
        </p:blipFill>
        <p:spPr>
          <a:xfrm>
            <a:off x="2590800" y="6101707"/>
            <a:ext cx="5730737" cy="924481"/>
          </a:xfrm>
          <a:prstGeom prst="rect">
            <a:avLst/>
          </a:prstGeom>
        </p:spPr>
      </p:pic>
    </p:spTree>
    <p:extLst>
      <p:ext uri="{BB962C8B-B14F-4D97-AF65-F5344CB8AC3E}">
        <p14:creationId xmlns:p14="http://schemas.microsoft.com/office/powerpoint/2010/main" val="251071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1993C-6AB6-450B-B1AE-78718949DE3C}"/>
              </a:ext>
            </a:extLst>
          </p:cNvPr>
          <p:cNvPicPr>
            <a:picLocks noChangeAspect="1"/>
          </p:cNvPicPr>
          <p:nvPr/>
        </p:nvPicPr>
        <p:blipFill>
          <a:blip r:embed="rId3"/>
          <a:stretch>
            <a:fillRect/>
          </a:stretch>
        </p:blipFill>
        <p:spPr>
          <a:xfrm>
            <a:off x="0" y="6053850"/>
            <a:ext cx="9144000" cy="972338"/>
          </a:xfrm>
          <a:prstGeom prst="rect">
            <a:avLst/>
          </a:prstGeom>
        </p:spPr>
      </p:pic>
      <p:sp>
        <p:nvSpPr>
          <p:cNvPr id="8" name="Title 7">
            <a:extLst>
              <a:ext uri="{FF2B5EF4-FFF2-40B4-BE49-F238E27FC236}">
                <a16:creationId xmlns:a16="http://schemas.microsoft.com/office/drawing/2014/main" id="{6E8914FC-EBE8-4311-AC5A-6D6819288E0E}"/>
              </a:ext>
            </a:extLst>
          </p:cNvPr>
          <p:cNvSpPr>
            <a:spLocks noGrp="1"/>
          </p:cNvSpPr>
          <p:nvPr>
            <p:ph type="ctrTitle"/>
          </p:nvPr>
        </p:nvSpPr>
        <p:spPr>
          <a:xfrm>
            <a:off x="45876" y="1258566"/>
            <a:ext cx="6983060" cy="1066800"/>
          </a:xfrm>
        </p:spPr>
        <p:txBody>
          <a:bodyPr/>
          <a:lstStyle/>
          <a:p>
            <a:r>
              <a:rPr lang="en-US" sz="3600" b="1" dirty="0">
                <a:solidFill>
                  <a:schemeClr val="accent1"/>
                </a:solidFill>
              </a:rPr>
              <a:t>Good Practice Case-4</a:t>
            </a:r>
            <a:endParaRPr lang="en-GB" sz="3600" dirty="0">
              <a:solidFill>
                <a:srgbClr val="0070C0"/>
              </a:solidFill>
            </a:endParaRPr>
          </a:p>
        </p:txBody>
      </p:sp>
      <p:sp>
        <p:nvSpPr>
          <p:cNvPr id="9" name="Subtitle 8">
            <a:extLst>
              <a:ext uri="{FF2B5EF4-FFF2-40B4-BE49-F238E27FC236}">
                <a16:creationId xmlns:a16="http://schemas.microsoft.com/office/drawing/2014/main" id="{8AD40BD1-F26E-4048-9D4E-2C97D3B45532}"/>
              </a:ext>
            </a:extLst>
          </p:cNvPr>
          <p:cNvSpPr>
            <a:spLocks noGrp="1"/>
          </p:cNvSpPr>
          <p:nvPr>
            <p:ph type="subTitle" idx="1"/>
          </p:nvPr>
        </p:nvSpPr>
        <p:spPr>
          <a:xfrm>
            <a:off x="228600" y="2057400"/>
            <a:ext cx="8458200" cy="5135878"/>
          </a:xfrm>
        </p:spPr>
        <p:txBody>
          <a:bodyPr/>
          <a:lstStyle/>
          <a:p>
            <a:endParaRPr lang="en-GB" sz="2800" dirty="0"/>
          </a:p>
        </p:txBody>
      </p:sp>
      <p:sp>
        <p:nvSpPr>
          <p:cNvPr id="2" name="Slide Number Placeholder 1">
            <a:extLst>
              <a:ext uri="{FF2B5EF4-FFF2-40B4-BE49-F238E27FC236}">
                <a16:creationId xmlns:a16="http://schemas.microsoft.com/office/drawing/2014/main" id="{D434FADC-8543-4824-92FA-12224A144EAB}"/>
              </a:ext>
            </a:extLst>
          </p:cNvPr>
          <p:cNvSpPr>
            <a:spLocks noGrp="1"/>
          </p:cNvSpPr>
          <p:nvPr>
            <p:ph type="sldNum" sz="quarter" idx="12"/>
          </p:nvPr>
        </p:nvSpPr>
        <p:spPr/>
        <p:txBody>
          <a:bodyPr/>
          <a:lstStyle/>
          <a:p>
            <a:pPr>
              <a:defRPr/>
            </a:pPr>
            <a:fld id="{4F8E403E-1BF0-469D-A93C-635C1B988100}" type="slidenum">
              <a:rPr lang="en-US" smtClean="0"/>
              <a:pPr>
                <a:defRPr/>
              </a:pPr>
              <a:t>9</a:t>
            </a:fld>
            <a:endParaRPr lang="en-US"/>
          </a:p>
        </p:txBody>
      </p:sp>
      <p:pic>
        <p:nvPicPr>
          <p:cNvPr id="3" name="Picture 2">
            <a:extLst>
              <a:ext uri="{FF2B5EF4-FFF2-40B4-BE49-F238E27FC236}">
                <a16:creationId xmlns:a16="http://schemas.microsoft.com/office/drawing/2014/main" id="{C4A711D9-8C5E-47C6-A309-59EDDAD1AD11}"/>
              </a:ext>
            </a:extLst>
          </p:cNvPr>
          <p:cNvPicPr>
            <a:picLocks noChangeAspect="1"/>
          </p:cNvPicPr>
          <p:nvPr/>
        </p:nvPicPr>
        <p:blipFill>
          <a:blip r:embed="rId4"/>
          <a:stretch>
            <a:fillRect/>
          </a:stretch>
        </p:blipFill>
        <p:spPr>
          <a:xfrm>
            <a:off x="3733800" y="470522"/>
            <a:ext cx="5169856" cy="1066801"/>
          </a:xfrm>
          <a:prstGeom prst="rect">
            <a:avLst/>
          </a:prstGeom>
        </p:spPr>
      </p:pic>
      <p:pic>
        <p:nvPicPr>
          <p:cNvPr id="4" name="Picture 3">
            <a:extLst>
              <a:ext uri="{FF2B5EF4-FFF2-40B4-BE49-F238E27FC236}">
                <a16:creationId xmlns:a16="http://schemas.microsoft.com/office/drawing/2014/main" id="{A7C2425C-B64A-40C6-BB0D-C649072FCC15}"/>
              </a:ext>
            </a:extLst>
          </p:cNvPr>
          <p:cNvPicPr>
            <a:picLocks noChangeAspect="1"/>
          </p:cNvPicPr>
          <p:nvPr/>
        </p:nvPicPr>
        <p:blipFill>
          <a:blip r:embed="rId5"/>
          <a:stretch>
            <a:fillRect/>
          </a:stretch>
        </p:blipFill>
        <p:spPr>
          <a:xfrm>
            <a:off x="2590800" y="6101707"/>
            <a:ext cx="5730737" cy="924481"/>
          </a:xfrm>
          <a:prstGeom prst="rect">
            <a:avLst/>
          </a:prstGeom>
        </p:spPr>
      </p:pic>
      <p:pic>
        <p:nvPicPr>
          <p:cNvPr id="6" name="Picture 5">
            <a:extLst>
              <a:ext uri="{FF2B5EF4-FFF2-40B4-BE49-F238E27FC236}">
                <a16:creationId xmlns:a16="http://schemas.microsoft.com/office/drawing/2014/main" id="{F37EBA17-C275-437F-8B15-2C45A5ACFF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2209800"/>
            <a:ext cx="7559537" cy="3724817"/>
          </a:xfrm>
          <a:prstGeom prst="rect">
            <a:avLst/>
          </a:prstGeom>
        </p:spPr>
      </p:pic>
    </p:spTree>
    <p:extLst>
      <p:ext uri="{BB962C8B-B14F-4D97-AF65-F5344CB8AC3E}">
        <p14:creationId xmlns:p14="http://schemas.microsoft.com/office/powerpoint/2010/main" val="2587334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92A72BB1989A4281263D9237B1FDE6" ma:contentTypeVersion="12" ma:contentTypeDescription="Create a new document." ma:contentTypeScope="" ma:versionID="817929a762423c681e873b0612da774a">
  <xsd:schema xmlns:xsd="http://www.w3.org/2001/XMLSchema" xmlns:xs="http://www.w3.org/2001/XMLSchema" xmlns:p="http://schemas.microsoft.com/office/2006/metadata/properties" xmlns:ns3="ffca36fd-19ec-41bb-b0ec-a09927076586" xmlns:ns4="ee8e88fe-f4ea-4590-9924-2ebc3042cf04" targetNamespace="http://schemas.microsoft.com/office/2006/metadata/properties" ma:root="true" ma:fieldsID="bfc554dba5e68fdcf4522bfa14cc9682" ns3:_="" ns4:_="">
    <xsd:import namespace="ffca36fd-19ec-41bb-b0ec-a09927076586"/>
    <xsd:import namespace="ee8e88fe-f4ea-4590-9924-2ebc3042cf0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a36fd-19ec-41bb-b0ec-a09927076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8e88fe-f4ea-4590-9924-2ebc3042cf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B40767-BB15-43D1-9617-A5B5C89D6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a36fd-19ec-41bb-b0ec-a09927076586"/>
    <ds:schemaRef ds:uri="ee8e88fe-f4ea-4590-9924-2ebc3042cf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D032FD-7B73-4C70-BA8A-F913FE28669F}">
  <ds:schemaRefs>
    <ds:schemaRef ds:uri="http://schemas.microsoft.com/sharepoint/v3/contenttype/forms"/>
  </ds:schemaRefs>
</ds:datastoreItem>
</file>

<file path=customXml/itemProps3.xml><?xml version="1.0" encoding="utf-8"?>
<ds:datastoreItem xmlns:ds="http://schemas.openxmlformats.org/officeDocument/2006/customXml" ds:itemID="{17BC0774-E8B8-44E3-832A-F3EF976466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5650</TotalTime>
  <Words>1105</Words>
  <Application>Microsoft Office PowerPoint</Application>
  <PresentationFormat>On-screen Show (4:3)</PresentationFormat>
  <Paragraphs>94</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Times New Roman</vt:lpstr>
      <vt:lpstr>Office Theme</vt:lpstr>
      <vt:lpstr>            Competitiveness and Diversification Along Key Export Corridors and Investment Climate for Value Chain Development   Donald Mmari  KNOWLEDGE SHARING ON TRADE AND INVESTMENT  “GOOD PRACTICES II”,   ACP House, Brussels, Belgium  5th February 2020  </vt:lpstr>
      <vt:lpstr>  Outline</vt:lpstr>
      <vt:lpstr>Introduction</vt:lpstr>
      <vt:lpstr>Introduction-2</vt:lpstr>
      <vt:lpstr>    Policy Landscape</vt:lpstr>
      <vt:lpstr>Good Practice Case-1</vt:lpstr>
      <vt:lpstr>Good Practice Case-2</vt:lpstr>
      <vt:lpstr>Good Practice Case-3</vt:lpstr>
      <vt:lpstr>Good Practice Case-4</vt:lpstr>
      <vt:lpstr>Constraints to competitiveness</vt:lpstr>
      <vt:lpstr>Way Forward</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 Author</dc:title>
  <dc:creator>Jamal Msami</dc:creator>
  <cp:keywords>violent;extremism;deprivation;inequality</cp:keywords>
  <cp:lastModifiedBy>Ahmed NDYESHOBOLA</cp:lastModifiedBy>
  <cp:revision>276</cp:revision>
  <dcterms:created xsi:type="dcterms:W3CDTF">2012-08-29T11:32:01Z</dcterms:created>
  <dcterms:modified xsi:type="dcterms:W3CDTF">2020-01-28T12:01:24Z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0x0101007492A72BB1989A4281263D9237B1FDE6</vt:lpwstr>
  </property>
</Properties>
</file>